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82" r:id="rId2"/>
    <p:sldId id="259" r:id="rId3"/>
    <p:sldId id="288" r:id="rId4"/>
    <p:sldId id="261" r:id="rId5"/>
    <p:sldId id="289" r:id="rId6"/>
    <p:sldId id="291" r:id="rId7"/>
    <p:sldId id="290" r:id="rId8"/>
    <p:sldId id="293" r:id="rId9"/>
    <p:sldId id="292" r:id="rId10"/>
    <p:sldId id="27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rgbClr val="40404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4&#1082;&#1091;&#1088;&#1089;\&#1076;&#1080;&#1087;&#1083;&#1086;&#1084;\&#1076;&#1080;&#1072;&#1075;&#1088;&#1072;&#1084;&#1084;&#1099;%20&#1087;&#1086;%20&#1090;&#1077;&#1089;&#1090;&#1072;&#108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4&#1082;&#1091;&#1088;&#1089;\&#1076;&#1080;&#1087;&#1083;&#1086;&#1084;\&#1076;&#1080;&#1072;&#1075;&#1088;&#1072;&#1084;&#1084;&#1099;%20&#1087;&#1086;%20&#1090;&#1077;&#1089;&#1090;&#1072;&#108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4&#1082;&#1091;&#1088;&#1089;\&#1076;&#1080;&#1087;&#1083;&#1086;&#1084;\&#1076;&#1080;&#1072;&#1075;&#1088;&#1072;&#1084;&#1084;&#1099;%20&#1087;&#1086;%20&#1090;&#1077;&#1089;&#1090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/>
              <a:t>Удовлетворенность браком (Столин)</a:t>
            </a:r>
          </a:p>
        </c:rich>
      </c:tx>
      <c:layout>
        <c:manualLayout>
          <c:xMode val="edge"/>
          <c:yMode val="edge"/>
          <c:x val="0.20966838279830527"/>
          <c:y val="3.184058303391687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2151956861234564E-2"/>
          <c:y val="8.7082228181285928E-2"/>
          <c:w val="0.91537055039769233"/>
          <c:h val="0.78738781616274978"/>
        </c:manualLayout>
      </c:layout>
      <c:barChart>
        <c:barDir val="col"/>
        <c:grouping val="clustered"/>
        <c:varyColors val="1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Лист1!$B$25:$B$27</c:f>
              <c:strCache>
                <c:ptCount val="3"/>
                <c:pt idx="0">
                  <c:v>1 группа неудавлетворена</c:v>
                </c:pt>
                <c:pt idx="1">
                  <c:v>2 группа скорее удовлетворена</c:v>
                </c:pt>
                <c:pt idx="2">
                  <c:v>3 группа удовлетворена</c:v>
                </c:pt>
              </c:strCache>
            </c:strRef>
          </c:cat>
          <c:val>
            <c:numRef>
              <c:f>Лист1!$C$25:$C$27</c:f>
              <c:numCache>
                <c:formatCode>General</c:formatCode>
                <c:ptCount val="3"/>
                <c:pt idx="0">
                  <c:v>22.36839999999988</c:v>
                </c:pt>
                <c:pt idx="1">
                  <c:v>29.464299999999884</c:v>
                </c:pt>
                <c:pt idx="2">
                  <c:v>36.523800000000001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0741376"/>
        <c:axId val="62019776"/>
      </c:barChart>
      <c:catAx>
        <c:axId val="80741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2019776"/>
        <c:crosses val="autoZero"/>
        <c:auto val="1"/>
        <c:lblAlgn val="ctr"/>
        <c:lblOffset val="100"/>
        <c:noMultiLvlLbl val="0"/>
      </c:catAx>
      <c:valAx>
        <c:axId val="62019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741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1782972429735593E-2"/>
          <c:y val="0.1950178576427915"/>
          <c:w val="0.48852024066629846"/>
          <c:h val="0.72697463787364414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Лист1!$C$70</c:f>
              <c:strCache>
                <c:ptCount val="1"/>
                <c:pt idx="0">
                  <c:v>1 группа</c:v>
                </c:pt>
              </c:strCache>
            </c:strRef>
          </c:tx>
          <c:spPr>
            <a:effectLst>
              <a:outerShdw blurRad="50800" dist="50800" dir="5400000" algn="ctr" rotWithShape="0">
                <a:schemeClr val="bg1"/>
              </a:outerShdw>
            </a:effectLst>
          </c:spPr>
          <c:invertIfNegative val="0"/>
          <c:cat>
            <c:strRef>
              <c:f>Лист1!$B$71:$B$78</c:f>
              <c:strCache>
                <c:ptCount val="8"/>
                <c:pt idx="0">
                  <c:v>Доверительность общ.как оценивает себя по этому признаку</c:v>
                </c:pt>
                <c:pt idx="1">
                  <c:v>Доверительность общ.как оценивает партнера</c:v>
                </c:pt>
                <c:pt idx="2">
                  <c:v>Взаимопонимание между супругами. Как оценивает себя</c:v>
                </c:pt>
                <c:pt idx="3">
                  <c:v>Взаимопонимание между супругами.Как оценивает патнера</c:v>
                </c:pt>
                <c:pt idx="4">
                  <c:v>Сходство во взглядах супругов</c:v>
                </c:pt>
                <c:pt idx="5">
                  <c:v>Общие символы в семье</c:v>
                </c:pt>
                <c:pt idx="6">
                  <c:v>Легкость общения между супругами</c:v>
                </c:pt>
                <c:pt idx="7">
                  <c:v>Психотерапевтичность общения</c:v>
                </c:pt>
              </c:strCache>
            </c:strRef>
          </c:cat>
          <c:val>
            <c:numRef>
              <c:f>Лист1!$C$71:$C$78</c:f>
              <c:numCache>
                <c:formatCode>General</c:formatCode>
                <c:ptCount val="8"/>
                <c:pt idx="0">
                  <c:v>2</c:v>
                </c:pt>
                <c:pt idx="1">
                  <c:v>4.1578999999999855</c:v>
                </c:pt>
                <c:pt idx="2">
                  <c:v>9.8421000000000003</c:v>
                </c:pt>
                <c:pt idx="3">
                  <c:v>9.4737000000000027</c:v>
                </c:pt>
                <c:pt idx="4">
                  <c:v>8.1579000000000015</c:v>
                </c:pt>
                <c:pt idx="5">
                  <c:v>8.6842000000000006</c:v>
                </c:pt>
                <c:pt idx="6">
                  <c:v>2.1579000000000002</c:v>
                </c:pt>
                <c:pt idx="7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797696"/>
        <c:axId val="99934784"/>
      </c:barChart>
      <c:catAx>
        <c:axId val="80797696"/>
        <c:scaling>
          <c:orientation val="minMax"/>
        </c:scaling>
        <c:delete val="1"/>
        <c:axPos val="b"/>
        <c:majorTickMark val="out"/>
        <c:minorTickMark val="none"/>
        <c:tickLblPos val="none"/>
        <c:crossAx val="99934784"/>
        <c:crosses val="autoZero"/>
        <c:auto val="1"/>
        <c:lblAlgn val="ctr"/>
        <c:lblOffset val="100"/>
        <c:noMultiLvlLbl val="0"/>
      </c:catAx>
      <c:valAx>
        <c:axId val="9993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797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47711310524385"/>
          <c:y val="4.2127781972458984E-2"/>
          <c:w val="0.39856240330614701"/>
          <c:h val="0.93651278179268116"/>
        </c:manualLayout>
      </c:layout>
      <c:overlay val="0"/>
      <c:txPr>
        <a:bodyPr/>
        <a:lstStyle/>
        <a:p>
          <a:pPr>
            <a:defRPr sz="1050" kern="1000" spc="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1751258156950668E-2"/>
          <c:y val="0.16140053919858716"/>
          <c:w val="0.47270467915298375"/>
          <c:h val="0.73065645876825769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Лист1!$C$111</c:f>
              <c:strCache>
                <c:ptCount val="1"/>
                <c:pt idx="0">
                  <c:v>3 группа</c:v>
                </c:pt>
              </c:strCache>
            </c:strRef>
          </c:tx>
          <c:invertIfNegative val="0"/>
          <c:cat>
            <c:strRef>
              <c:f>Лист1!$B$112:$B$119</c:f>
              <c:strCache>
                <c:ptCount val="8"/>
                <c:pt idx="0">
                  <c:v>Доверительность общ.как оценивает себя по этому признаку</c:v>
                </c:pt>
                <c:pt idx="1">
                  <c:v>Доверительность общ.как оценивает партнера</c:v>
                </c:pt>
                <c:pt idx="2">
                  <c:v>Взаимопонимание между супругами. Как оценивает себя</c:v>
                </c:pt>
                <c:pt idx="3">
                  <c:v>Взаимопонимание между супругами.Как оценивает патнера</c:v>
                </c:pt>
                <c:pt idx="4">
                  <c:v>Сходство во взглядах супругов</c:v>
                </c:pt>
                <c:pt idx="5">
                  <c:v>Общие символы в семье</c:v>
                </c:pt>
                <c:pt idx="6">
                  <c:v>Легкость общения между супругами</c:v>
                </c:pt>
                <c:pt idx="7">
                  <c:v>Психотерапевтичность общения</c:v>
                </c:pt>
              </c:strCache>
            </c:strRef>
          </c:cat>
          <c:val>
            <c:numRef>
              <c:f>Лист1!$C$112:$C$119</c:f>
              <c:numCache>
                <c:formatCode>General</c:formatCode>
                <c:ptCount val="8"/>
                <c:pt idx="0">
                  <c:v>5.9523999999999999</c:v>
                </c:pt>
                <c:pt idx="1">
                  <c:v>7.4286000000000003</c:v>
                </c:pt>
                <c:pt idx="2">
                  <c:v>11.1905</c:v>
                </c:pt>
                <c:pt idx="3">
                  <c:v>12.238099999999999</c:v>
                </c:pt>
                <c:pt idx="4">
                  <c:v>11.238099999999999</c:v>
                </c:pt>
                <c:pt idx="5">
                  <c:v>9.9048000000000016</c:v>
                </c:pt>
                <c:pt idx="6">
                  <c:v>7.6189999999999856</c:v>
                </c:pt>
                <c:pt idx="7">
                  <c:v>9.3333000000000013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799744"/>
        <c:axId val="99937664"/>
      </c:barChart>
      <c:catAx>
        <c:axId val="80799744"/>
        <c:scaling>
          <c:orientation val="minMax"/>
        </c:scaling>
        <c:delete val="1"/>
        <c:axPos val="b"/>
        <c:majorTickMark val="out"/>
        <c:minorTickMark val="none"/>
        <c:tickLblPos val="none"/>
        <c:crossAx val="99937664"/>
        <c:crosses val="autoZero"/>
        <c:auto val="1"/>
        <c:lblAlgn val="ctr"/>
        <c:lblOffset val="100"/>
        <c:noMultiLvlLbl val="0"/>
      </c:catAx>
      <c:valAx>
        <c:axId val="99937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799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510643096061552"/>
          <c:y val="3.6871918441672487E-2"/>
          <c:w val="0.41822712557294295"/>
          <c:h val="0.9260213634770208"/>
        </c:manualLayout>
      </c:layout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261D-51AC-4C4D-A650-522874CA2934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C279A-27E7-43E0-A66A-6EEA5E145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1A931-0321-421F-A34E-6FD3B86D0CF4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5BFF6-BE1B-4305-A0EA-421F81F41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0CC7C-7CB9-40FB-B378-1324CB0DE141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7DA0F-0780-4D2B-A57A-A69A2B5B2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26FD3-4BE2-42F5-B771-0AE9125A35E8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97C93-03A6-4A88-9F6A-4D9A4F943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E7CCC-8A1F-45C7-A7F2-3D40A1CB34AF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FFC1-24F5-4E2E-8E02-6002C404B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CA82F-A585-41E8-AE95-383DC4125C93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04B4D-C73F-4265-940F-D69992E2A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683B-BD5D-470E-8A5F-C9CC2A469008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6F1B-5DEB-4235-909C-A81AE4CCE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DAED-478D-4597-84F2-DFEA3B8F6455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1D67-CC52-4E16-A347-B63437AAB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32BF9-4CB4-453D-93CB-22532F7B379D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AFE3B-FDFB-4094-8496-36DF6B3EB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F0A9-579D-4F0F-ADD5-E27A6C88A4CB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3BC09-3141-4EC9-B8E3-BAE8C32FF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F1D79-7C56-457D-B8BD-17E2133FA5C3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0BF30-2C7D-4B46-AD95-2CABA199A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F708775-8EEA-4333-8CA5-C26951578CBA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3C33566-42F8-45AB-AB76-633182B23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8" r:id="rId3"/>
    <p:sldLayoutId id="2147483745" r:id="rId4"/>
    <p:sldLayoutId id="2147483744" r:id="rId5"/>
    <p:sldLayoutId id="2147483743" r:id="rId6"/>
    <p:sldLayoutId id="2147483742" r:id="rId7"/>
    <p:sldLayoutId id="2147483741" r:id="rId8"/>
    <p:sldLayoutId id="2147483749" r:id="rId9"/>
    <p:sldLayoutId id="2147483740" r:id="rId10"/>
    <p:sldLayoutId id="214748373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214313" y="785813"/>
            <a:ext cx="8786812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МИНИСТЕРСТВО НАУКИ И ВЫСШЕГО ОБРАЗОВАНИЯ И РОССИЙСКОЙ ФЕДЕРАЦИИ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ФЕДЕРАЛЬНОЕ ГОСУДАРСТВЕННОЕ БЮДЖЕТНОЕ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ОБРАЗОВАТЕЛЬНОЕ УЧРЕЖДЕНИЕ ВЫСШЕГО ОБРАЗОВАНИЯ</a:t>
            </a:r>
            <a:br>
              <a:rPr lang="ru-RU" b="1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«ДОНСКОЙ ГОСУДАРСТВЕННЫЙ ТЕХНИЧЕСКИЙ УНИВЕРСИТЕТ»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(ДГТУ)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Факультет  «Психология, педагогика и дефектология»</a:t>
            </a: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					</a:t>
            </a: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Кафедра  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«Психология образования и организационная психология»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ВЫПУСКНАЯ КВАЛИФИКАЦИОННАЯ  РАБОТА</a:t>
            </a: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На тему: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ОСОБЕННОСТИ ОБЩЕНИЯ И МЕЖЛИЧНОСТНЫХ ОТНОШЕНИЙ У СУПРУГОВ С РАЗЛИЧНОЙ УДОВЛЕТВОРЕННОСТЬЮ БРАКОМ</a:t>
            </a:r>
          </a:p>
          <a:p>
            <a:pPr algn="ctr"/>
            <a:endParaRPr lang="ru-RU" sz="2000" i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13314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188913"/>
            <a:ext cx="11477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928688" y="4000500"/>
            <a:ext cx="75009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Направление: 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440402 Психолого-педагогическое образование. 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Психологическое 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сопровождение образования одаренных детей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 charset="0"/>
              </a:rPr>
            </a:br>
            <a:endParaRPr lang="ru-RU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2286000" y="4572000"/>
            <a:ext cx="62865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Исполнитель</a:t>
            </a: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: </a:t>
            </a:r>
          </a:p>
          <a:p>
            <a:pPr algn="r"/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Оганесова А.Р.</a:t>
            </a:r>
          </a:p>
          <a:p>
            <a:pPr algn="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Научный руководитель</a:t>
            </a: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: </a:t>
            </a:r>
          </a:p>
          <a:p>
            <a:pPr algn="r"/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Щербакова Т.Н.</a:t>
            </a:r>
          </a:p>
          <a:p>
            <a:pPr algn="ctr"/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 rot="10800000" flipV="1">
            <a:off x="3224213" y="6153150"/>
            <a:ext cx="269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chemeClr val="tx1"/>
                </a:solidFill>
                <a:cs typeface="Times New Roman" pitchFamily="18" charset="0"/>
              </a:rPr>
              <a:t>                 2020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500063" y="928688"/>
            <a:ext cx="7715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 i="1">
                <a:solidFill>
                  <a:schemeClr val="tx1"/>
                </a:solidFill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8000" b="1" i="1">
                <a:solidFill>
                  <a:schemeClr val="tx1"/>
                </a:solidFill>
                <a:cs typeface="Times New Roman" pitchFamily="18" charset="0"/>
              </a:rPr>
              <a:t>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8786812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b="1">
                <a:solidFill>
                  <a:schemeClr val="tx1"/>
                </a:solidFill>
                <a:cs typeface="Times New Roman" pitchFamily="18" charset="0"/>
              </a:rPr>
              <a:t>Цель исследования</a:t>
            </a:r>
            <a:r>
              <a:rPr lang="ru-RU" sz="2400">
                <a:solidFill>
                  <a:schemeClr val="tx1"/>
                </a:solidFill>
                <a:cs typeface="Times New Roman" pitchFamily="18" charset="0"/>
              </a:rPr>
              <a:t>: </a:t>
            </a:r>
          </a:p>
          <a:p>
            <a:pPr marL="342900" indent="-342900"/>
            <a:r>
              <a:rPr lang="ru-RU" sz="2400">
                <a:solidFill>
                  <a:schemeClr val="tx1"/>
                </a:solidFill>
                <a:cs typeface="Times New Roman" pitchFamily="18" charset="0"/>
              </a:rPr>
              <a:t>     </a:t>
            </a:r>
            <a:r>
              <a:rPr lang="ru-RU" sz="2400">
                <a:solidFill>
                  <a:schemeClr val="tx1"/>
                </a:solidFill>
              </a:rPr>
              <a:t>изучить особенности общения и межличностных отношений у супругов с различной удовлетворенностью браком </a:t>
            </a:r>
            <a:endParaRPr lang="ru-RU" sz="240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/>
            <a:r>
              <a:rPr lang="ru-RU" sz="2400" b="1">
                <a:solidFill>
                  <a:schemeClr val="tx1"/>
                </a:solidFill>
                <a:cs typeface="Times New Roman" pitchFamily="18" charset="0"/>
              </a:rPr>
              <a:t>Предмет исследования </a:t>
            </a:r>
          </a:p>
          <a:p>
            <a:pPr marL="342900" indent="-342900"/>
            <a:r>
              <a:rPr lang="ru-RU" sz="240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ru-RU" sz="2400">
                <a:solidFill>
                  <a:schemeClr val="tx1"/>
                </a:solidFill>
              </a:rPr>
              <a:t>особенности общения и межличностных отношений у супругов с различной удовлетворенностью браком</a:t>
            </a:r>
          </a:p>
          <a:p>
            <a:pPr marL="342900" indent="-342900"/>
            <a:endParaRPr lang="ru-RU" sz="2400" b="1">
              <a:solidFill>
                <a:schemeClr val="tx1"/>
              </a:solidFill>
            </a:endParaRPr>
          </a:p>
          <a:p>
            <a:pPr marL="342900" indent="-342900"/>
            <a:r>
              <a:rPr lang="ru-RU" sz="2400" b="1">
                <a:solidFill>
                  <a:schemeClr val="tx1"/>
                </a:solidFill>
              </a:rPr>
              <a:t>Объект исследования:</a:t>
            </a:r>
            <a:r>
              <a:rPr lang="ru-RU" sz="2400">
                <a:solidFill>
                  <a:schemeClr val="tx1"/>
                </a:solidFill>
              </a:rPr>
              <a:t> общение, межличностные отношения и удовлетворенность браком супругов </a:t>
            </a:r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/>
            <a:r>
              <a:rPr lang="ru-RU" sz="2400" b="1">
                <a:solidFill>
                  <a:schemeClr val="tx1"/>
                </a:solidFill>
                <a:cs typeface="Times New Roman" pitchFamily="18" charset="0"/>
              </a:rPr>
              <a:t>Эмпирический объект исследования </a:t>
            </a:r>
          </a:p>
          <a:p>
            <a:pPr marL="342900" indent="-342900"/>
            <a:r>
              <a:rPr lang="ru-RU" sz="240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ru-RU" sz="2400">
                <a:solidFill>
                  <a:schemeClr val="tx1"/>
                </a:solidFill>
              </a:rPr>
              <a:t>В исследовании приняли участие 39 молодых супружеских пар, состоящих в официальном браке. Всего 78 человек.  Из них 39 мужчин и 39 женщин в возрасте от  22 до 38 лет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323850" y="692150"/>
            <a:ext cx="8459788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 i="1">
                <a:solidFill>
                  <a:schemeClr val="tx1"/>
                </a:solidFill>
                <a:latin typeface="Arial" charset="0"/>
              </a:rPr>
              <a:t>Теоретические задачи</a:t>
            </a:r>
            <a:r>
              <a:rPr lang="ru-RU" sz="1800" i="1">
                <a:solidFill>
                  <a:schemeClr val="tx1"/>
                </a:solidFill>
                <a:latin typeface="Arial" charset="0"/>
              </a:rPr>
              <a:t>: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1. Изучить понятие семейных отношений и их особенности в современной семье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2. Изучить понятие удовлетворенности браком, основные критерии удовлетворенности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3. Определить основные факторы удовлетворенности браком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4. Описать отношения в семьях удовлетворенных и не удовлетворенных браком 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5. Изучить особенности общения в семьях с различной удовлетворенностью браком.</a:t>
            </a:r>
            <a:endParaRPr lang="ru-RU" sz="1800" b="1" i="1">
              <a:solidFill>
                <a:schemeClr val="tx1"/>
              </a:solidFill>
              <a:latin typeface="Arial" charset="0"/>
            </a:endParaRPr>
          </a:p>
          <a:p>
            <a:endParaRPr lang="ru-RU" sz="1800" b="1" i="1">
              <a:solidFill>
                <a:schemeClr val="tx1"/>
              </a:solidFill>
              <a:latin typeface="Arial" charset="0"/>
            </a:endParaRPr>
          </a:p>
          <a:p>
            <a:endParaRPr lang="ru-RU" sz="1800" b="1" i="1">
              <a:solidFill>
                <a:schemeClr val="tx1"/>
              </a:solidFill>
              <a:latin typeface="Arial" charset="0"/>
            </a:endParaRPr>
          </a:p>
          <a:p>
            <a:r>
              <a:rPr lang="ru-RU" sz="1800" b="1" i="1">
                <a:solidFill>
                  <a:schemeClr val="tx1"/>
                </a:solidFill>
                <a:latin typeface="Arial" charset="0"/>
              </a:rPr>
              <a:t>Эмпирические задачи</a:t>
            </a:r>
            <a:r>
              <a:rPr lang="ru-RU" sz="1800" i="1">
                <a:solidFill>
                  <a:schemeClr val="tx1"/>
                </a:solidFill>
                <a:latin typeface="Arial" charset="0"/>
              </a:rPr>
              <a:t>: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1. Определить степень удовлетворенности браком в супружеских парах.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2. Изучить особенности общения у супругов с различной удовлетворенностью браком.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3. Исследовать особенности межличностных отношений супругов с различной удовлетворенностью браком.</a:t>
            </a:r>
          </a:p>
          <a:p>
            <a:r>
              <a:rPr lang="ru-RU" sz="1800" i="1">
                <a:solidFill>
                  <a:schemeClr val="tx1"/>
                </a:solidFill>
                <a:latin typeface="Arial" charset="0"/>
              </a:rPr>
              <a:t>4. Провести сравнительный анализ общения и межличностных отношений супругов с различной удовлетворенностью браком.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42875" y="214313"/>
            <a:ext cx="87868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ru-RU" sz="2400" b="1">
              <a:solidFill>
                <a:schemeClr val="tx1"/>
              </a:solidFill>
            </a:endParaRPr>
          </a:p>
          <a:p>
            <a:pPr marL="342900" indent="-342900" algn="just"/>
            <a:r>
              <a:rPr lang="ru-RU" sz="2000" b="1">
                <a:solidFill>
                  <a:schemeClr val="tx1"/>
                </a:solidFill>
                <a:latin typeface="Arial" charset="0"/>
              </a:rPr>
              <a:t>Гипотеза исследования</a:t>
            </a:r>
            <a:r>
              <a:rPr lang="ru-RU" sz="2000">
                <a:solidFill>
                  <a:schemeClr val="tx1"/>
                </a:solidFill>
                <a:latin typeface="Arial" charset="0"/>
              </a:rPr>
              <a:t>: </a:t>
            </a:r>
          </a:p>
          <a:p>
            <a:pPr marL="342900" indent="-342900" algn="just"/>
            <a:r>
              <a:rPr lang="ru-RU" sz="2000">
                <a:solidFill>
                  <a:schemeClr val="tx1"/>
                </a:solidFill>
                <a:latin typeface="Arial" charset="0"/>
              </a:rPr>
              <a:t>     Могут обнаруживаться различия в особенностях общения и межличностных отношений у супругов с различной удовлетворенностью браком.</a:t>
            </a:r>
            <a:endParaRPr lang="ru-RU" sz="2000">
              <a:solidFill>
                <a:schemeClr val="tx1"/>
              </a:solidFill>
            </a:endParaRPr>
          </a:p>
          <a:p>
            <a:pPr marL="342900" indent="-342900"/>
            <a:endParaRPr lang="ru-RU" sz="2000" b="1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/>
            <a:r>
              <a:rPr lang="ru-RU" sz="2000" b="1">
                <a:solidFill>
                  <a:schemeClr val="tx1"/>
                </a:solidFill>
                <a:latin typeface="Arial" charset="0"/>
              </a:rPr>
              <a:t>Методики исследования:</a:t>
            </a:r>
          </a:p>
          <a:p>
            <a:pPr marL="342900" indent="-342900"/>
            <a:r>
              <a:rPr lang="ru-RU" sz="2000">
                <a:solidFill>
                  <a:schemeClr val="tx1"/>
                </a:solidFill>
                <a:latin typeface="Arial" charset="0"/>
              </a:rPr>
              <a:t>1. Тест-опросник удовлетворенности браком (В.В. Столин, Т.Л. Романова, Г.П. Бутенко);</a:t>
            </a:r>
          </a:p>
          <a:p>
            <a:pPr marL="342900" indent="-342900"/>
            <a:r>
              <a:rPr lang="ru-RU" sz="2000">
                <a:solidFill>
                  <a:schemeClr val="tx1"/>
                </a:solidFill>
                <a:latin typeface="Arial" charset="0"/>
              </a:rPr>
              <a:t> 2. Опросник «Общение в семье» (Ю.Е.Алешина, Л.Я.Гозман, Е.М.Дубовская);</a:t>
            </a:r>
          </a:p>
          <a:p>
            <a:pPr marL="342900" indent="-342900"/>
            <a:r>
              <a:rPr lang="ru-RU" sz="2000">
                <a:solidFill>
                  <a:schemeClr val="tx1"/>
                </a:solidFill>
                <a:latin typeface="Arial" charset="0"/>
              </a:rPr>
              <a:t>3.Методика диагностики межличностных отношений Т.Лири</a:t>
            </a:r>
          </a:p>
          <a:p>
            <a:pPr marL="342900" indent="-342900"/>
            <a:endParaRPr lang="ru-RU" sz="2000">
              <a:solidFill>
                <a:schemeClr val="tx1"/>
              </a:solidFill>
              <a:latin typeface="Arial" charset="0"/>
            </a:endParaRPr>
          </a:p>
          <a:p>
            <a:pPr marL="342900" indent="-342900"/>
            <a:r>
              <a:rPr lang="ru-RU" sz="2000" b="1">
                <a:solidFill>
                  <a:schemeClr val="tx1"/>
                </a:solidFill>
                <a:latin typeface="Arial" charset="0"/>
              </a:rPr>
              <a:t>Достоверность полученных данных </a:t>
            </a:r>
            <a:r>
              <a:rPr lang="ru-RU" sz="2000">
                <a:solidFill>
                  <a:schemeClr val="tx1"/>
                </a:solidFill>
                <a:latin typeface="Arial" charset="0"/>
              </a:rPr>
              <a:t>обеспечивалась использованием такой математической процедуры, как сравнение данных по Т-критерию Стьюдента и </a:t>
            </a:r>
            <a:r>
              <a:rPr lang="en-US" sz="2000">
                <a:solidFill>
                  <a:schemeClr val="tx1"/>
                </a:solidFill>
                <a:latin typeface="Arial" charset="0"/>
              </a:rPr>
              <a:t>U</a:t>
            </a:r>
            <a:r>
              <a:rPr lang="ru-RU" sz="2000">
                <a:solidFill>
                  <a:schemeClr val="tx1"/>
                </a:solidFill>
                <a:latin typeface="Arial" charset="0"/>
              </a:rPr>
              <a:t>-критерию Манна-Уитни при помощи компьютерной программы «SPSS for Windows».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4294967295"/>
          </p:nvPr>
        </p:nvSpPr>
        <p:spPr>
          <a:xfrm>
            <a:off x="107950" y="692150"/>
            <a:ext cx="8855075" cy="4881563"/>
          </a:xfrm>
        </p:spPr>
        <p:txBody>
          <a:bodyPr/>
          <a:lstStyle/>
          <a:p>
            <a:pPr marL="0" indent="360363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Группа №1 –супруги с низкими показателями удовлетворенности браком (</a:t>
            </a:r>
            <a:r>
              <a:rPr lang="ru-RU" sz="1600" i="1" smtClean="0">
                <a:latin typeface="Times New Roman" pitchFamily="18" charset="0"/>
              </a:rPr>
              <a:t>23 чел. - 29,48%)</a:t>
            </a:r>
            <a:r>
              <a:rPr lang="ru-RU" smtClean="0"/>
              <a:t> </a:t>
            </a:r>
          </a:p>
          <a:p>
            <a:pPr marL="0" indent="360363" algn="just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Группа №2 –супруги </a:t>
            </a:r>
            <a:r>
              <a:rPr lang="ru-RU" sz="1600" i="1" smtClean="0">
                <a:latin typeface="Times New Roman" pitchFamily="18" charset="0"/>
              </a:rPr>
              <a:t>со средними показателями удовлетворенности браком (32 чел, 41,02%)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Группа №3 – супруги с</a:t>
            </a:r>
            <a:r>
              <a:rPr lang="ru-RU" sz="1600" i="1" smtClean="0">
                <a:latin typeface="Times New Roman" pitchFamily="18" charset="0"/>
              </a:rPr>
              <a:t> высокими показателями удовлетворенности браком (23 чел. - 29,48%)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eaLnBrk="1" hangingPunct="1">
              <a:buFont typeface="Georgia" pitchFamily="18" charset="0"/>
              <a:buNone/>
            </a:pPr>
            <a:endParaRPr lang="ru-RU" i="1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eaLnBrk="1" hangingPunct="1">
              <a:buFont typeface="Georgia" pitchFamily="18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eaLnBrk="1" hangingPunct="1">
              <a:buFont typeface="Georgia" pitchFamily="18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63628" y="2357439"/>
          <a:ext cx="6446883" cy="328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179388" y="5661025"/>
            <a:ext cx="87852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i="1">
                <a:latin typeface="Arial" charset="0"/>
              </a:rPr>
              <a:t>Обнаружены значимые различия в удовлетворенности браком  в группах с низкой и средней удовлетворенностью браком (</a:t>
            </a:r>
            <a:r>
              <a:rPr lang="en-US" i="1">
                <a:latin typeface="Arial" charset="0"/>
              </a:rPr>
              <a:t>t</a:t>
            </a:r>
            <a:r>
              <a:rPr lang="ru-RU" i="1">
                <a:latin typeface="Arial" charset="0"/>
              </a:rPr>
              <a:t>=11,957), средней и высокой степенью удовлетворенность браком (</a:t>
            </a:r>
            <a:r>
              <a:rPr lang="en-US" i="1">
                <a:latin typeface="Arial" charset="0"/>
              </a:rPr>
              <a:t>t</a:t>
            </a:r>
            <a:r>
              <a:rPr lang="ru-RU" i="1">
                <a:latin typeface="Arial" charset="0"/>
              </a:rPr>
              <a:t>=10,557), самые большие отличия были зафиксированы в группах с низкой и высокой степенью удовлетворенности браком (</a:t>
            </a:r>
            <a:r>
              <a:rPr lang="en-US" i="1">
                <a:latin typeface="Arial" charset="0"/>
              </a:rPr>
              <a:t>t</a:t>
            </a:r>
            <a:r>
              <a:rPr lang="ru-RU" i="1">
                <a:latin typeface="Arial" charset="0"/>
              </a:rPr>
              <a:t>=16,082).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23850" y="188913"/>
            <a:ext cx="8640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i="1">
                <a:solidFill>
                  <a:schemeClr val="tx1"/>
                </a:solidFill>
                <a:latin typeface="Arial" charset="0"/>
              </a:rPr>
              <a:t>Исследование удовлетворенности браком</a:t>
            </a:r>
            <a:r>
              <a:rPr lang="ru-RU" sz="1600" b="1" i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ru-RU" sz="1600" b="1" i="1">
                <a:solidFill>
                  <a:schemeClr val="tx1"/>
                </a:solidFill>
                <a:latin typeface="Arial" charset="0"/>
              </a:rPr>
            </a:br>
            <a:r>
              <a:rPr lang="ru-RU" b="1" i="1">
                <a:solidFill>
                  <a:schemeClr val="tx1"/>
                </a:solidFill>
                <a:latin typeface="Arial" charset="0"/>
              </a:rPr>
              <a:t>Тест-опросник удовлетворенности браком (В.В. Столин, Т.Л. Романова, Г.П. Бутенко)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928688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b="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Исследование особенностей межличностного общения в семьях с различной удовлетворенностью браком</a:t>
            </a:r>
            <a:r>
              <a:rPr lang="ru-RU" sz="21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3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Опросник «Общение в семье» (Алешина и др.). </a:t>
            </a:r>
            <a:r>
              <a:rPr lang="ru-RU" sz="21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000" i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59463" y="1064346"/>
          <a:ext cx="8046614" cy="3934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0" y="4957763"/>
            <a:ext cx="91440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/>
            <a:r>
              <a:rPr lang="ru-RU">
                <a:solidFill>
                  <a:schemeClr val="tx1"/>
                </a:solidFill>
                <a:latin typeface="Arial" charset="0"/>
              </a:rPr>
              <a:t>Обнаружены значимые различия  </a:t>
            </a:r>
            <a:r>
              <a:rPr lang="ru-RU" i="1">
                <a:solidFill>
                  <a:schemeClr val="tx1"/>
                </a:solidFill>
                <a:latin typeface="Arial" charset="0"/>
              </a:rPr>
              <a:t>по шкалам: </a:t>
            </a:r>
          </a:p>
          <a:p>
            <a:pPr indent="269875"/>
            <a:endParaRPr lang="ru-RU" i="1">
              <a:solidFill>
                <a:schemeClr val="tx1"/>
              </a:solidFill>
              <a:latin typeface="Arial" charset="0"/>
            </a:endParaRPr>
          </a:p>
          <a:p>
            <a:pPr indent="269875"/>
            <a:r>
              <a:rPr lang="ru-RU" i="1">
                <a:solidFill>
                  <a:schemeClr val="tx1"/>
                </a:solidFill>
                <a:latin typeface="Arial" charset="0"/>
              </a:rPr>
              <a:t>«Доверительность общения» </a:t>
            </a:r>
          </a:p>
          <a:p>
            <a:pPr indent="269875"/>
            <a:r>
              <a:rPr lang="ru-RU" i="1">
                <a:solidFill>
                  <a:schemeClr val="tx1"/>
                </a:solidFill>
                <a:latin typeface="Arial" charset="0"/>
              </a:rPr>
              <a:t>(как респондент оценивает себя по этому признаку) </a:t>
            </a:r>
            <a:r>
              <a:rPr lang="en-US" i="1">
                <a:solidFill>
                  <a:schemeClr val="tx1"/>
                </a:solidFill>
                <a:latin typeface="Arial" charset="0"/>
              </a:rPr>
              <a:t>U</a:t>
            </a:r>
            <a:r>
              <a:rPr lang="ru-RU" i="1">
                <a:solidFill>
                  <a:schemeClr val="tx1"/>
                </a:solidFill>
                <a:latin typeface="Arial" charset="0"/>
              </a:rPr>
              <a:t>=23.500, при уровне значимости </a:t>
            </a:r>
            <a:r>
              <a:rPr lang="en-US" i="1">
                <a:solidFill>
                  <a:schemeClr val="tx1"/>
                </a:solidFill>
                <a:latin typeface="Arial" charset="0"/>
              </a:rPr>
              <a:t>p</a:t>
            </a:r>
            <a:r>
              <a:rPr lang="ru-RU" i="1">
                <a:solidFill>
                  <a:schemeClr val="tx1"/>
                </a:solidFill>
                <a:latin typeface="Arial" charset="0"/>
              </a:rPr>
              <a:t>= 0,000. </a:t>
            </a:r>
          </a:p>
          <a:p>
            <a:pPr indent="269875"/>
            <a:endParaRPr lang="ru-RU" i="1">
              <a:solidFill>
                <a:schemeClr val="tx1"/>
              </a:solidFill>
              <a:latin typeface="Arial" charset="0"/>
            </a:endParaRPr>
          </a:p>
          <a:p>
            <a:pPr indent="269875"/>
            <a:r>
              <a:rPr lang="ru-RU" i="1">
                <a:solidFill>
                  <a:schemeClr val="tx1"/>
                </a:solidFill>
                <a:latin typeface="Arial" charset="0"/>
              </a:rPr>
              <a:t>«Доверительность общения» </a:t>
            </a:r>
          </a:p>
          <a:p>
            <a:pPr indent="269875"/>
            <a:r>
              <a:rPr lang="ru-RU" i="1">
                <a:solidFill>
                  <a:schemeClr val="tx1"/>
                </a:solidFill>
                <a:latin typeface="Arial" charset="0"/>
              </a:rPr>
              <a:t>(как он оценивает партнера) </a:t>
            </a:r>
            <a:r>
              <a:rPr lang="en-US" i="1">
                <a:solidFill>
                  <a:schemeClr val="tx1"/>
                </a:solidFill>
                <a:latin typeface="Arial" charset="0"/>
              </a:rPr>
              <a:t>U</a:t>
            </a:r>
            <a:r>
              <a:rPr lang="ru-RU" i="1">
                <a:solidFill>
                  <a:schemeClr val="tx1"/>
                </a:solidFill>
                <a:latin typeface="Arial" charset="0"/>
              </a:rPr>
              <a:t>=83.500, при уровне значимости </a:t>
            </a:r>
            <a:r>
              <a:rPr lang="en-US" i="1">
                <a:solidFill>
                  <a:schemeClr val="tx1"/>
                </a:solidFill>
                <a:latin typeface="Arial" charset="0"/>
              </a:rPr>
              <a:t>p</a:t>
            </a:r>
            <a:r>
              <a:rPr lang="ru-RU" i="1">
                <a:solidFill>
                  <a:schemeClr val="tx1"/>
                </a:solidFill>
                <a:latin typeface="Arial" charset="0"/>
              </a:rPr>
              <a:t>= 0,002) </a:t>
            </a:r>
          </a:p>
          <a:p>
            <a:pPr indent="269875"/>
            <a:endParaRPr lang="ru-RU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solidFill>
                  <a:schemeClr val="tx1"/>
                </a:solidFill>
                <a:latin typeface="Arial" charset="0"/>
              </a:rPr>
              <a:t>Исследование особенностей межличностного общения в семьях с различной удовлетворенностью браком</a:t>
            </a:r>
            <a:r>
              <a:rPr lang="ru-RU" b="1" i="1">
                <a:solidFill>
                  <a:schemeClr val="tx1"/>
                </a:solidFill>
                <a:latin typeface="Arial" charset="0"/>
              </a:rPr>
              <a:t/>
            </a:r>
            <a:br>
              <a:rPr lang="ru-RU" b="1" i="1">
                <a:solidFill>
                  <a:schemeClr val="tx1"/>
                </a:solidFill>
                <a:latin typeface="Arial" charset="0"/>
              </a:rPr>
            </a:br>
            <a:r>
              <a:rPr lang="ru-RU" b="1" i="1">
                <a:solidFill>
                  <a:schemeClr val="tx1"/>
                </a:solidFill>
                <a:latin typeface="Arial" charset="0"/>
              </a:rPr>
              <a:t> Опросник «Общение в семье» (Алешина и др.).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59184" y="1205801"/>
          <a:ext cx="7978413" cy="2936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179388" y="4149725"/>
            <a:ext cx="874871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Arial" charset="0"/>
            </a:endParaRPr>
          </a:p>
          <a:p>
            <a:r>
              <a:rPr lang="ru-RU" sz="1600" i="1"/>
              <a:t>Обнаружены значимые различия:</a:t>
            </a:r>
          </a:p>
          <a:p>
            <a:endParaRPr lang="ru-RU" sz="1600" i="1"/>
          </a:p>
          <a:p>
            <a:r>
              <a:rPr lang="ru-RU" sz="1600" i="1">
                <a:solidFill>
                  <a:schemeClr val="tx1"/>
                </a:solidFill>
              </a:rPr>
              <a:t>«Взаимопонимание между супругами» (</a:t>
            </a:r>
            <a:r>
              <a:rPr lang="en-US" sz="1600" i="1">
                <a:solidFill>
                  <a:schemeClr val="tx1"/>
                </a:solidFill>
              </a:rPr>
              <a:t>U</a:t>
            </a:r>
            <a:r>
              <a:rPr lang="ru-RU" sz="1600" i="1">
                <a:solidFill>
                  <a:schemeClr val="tx1"/>
                </a:solidFill>
              </a:rPr>
              <a:t>=59.000, при уровне значимости </a:t>
            </a:r>
            <a:r>
              <a:rPr lang="en-US" sz="1600" i="1">
                <a:solidFill>
                  <a:schemeClr val="tx1"/>
                </a:solidFill>
              </a:rPr>
              <a:t>p</a:t>
            </a:r>
            <a:r>
              <a:rPr lang="ru-RU" sz="1600" i="1">
                <a:solidFill>
                  <a:schemeClr val="tx1"/>
                </a:solidFill>
              </a:rPr>
              <a:t>= 0,000); </a:t>
            </a:r>
          </a:p>
          <a:p>
            <a:endParaRPr lang="ru-RU" sz="1600" i="1"/>
          </a:p>
          <a:p>
            <a:r>
              <a:rPr lang="ru-RU" sz="1600" i="1"/>
              <a:t>«Сходство во взглядах супругов» (</a:t>
            </a:r>
            <a:r>
              <a:rPr lang="en-US" sz="1600" i="1"/>
              <a:t>U</a:t>
            </a:r>
            <a:r>
              <a:rPr lang="ru-RU" sz="1600" i="1"/>
              <a:t>=43.500, при уровне значимости </a:t>
            </a:r>
            <a:r>
              <a:rPr lang="en-US" sz="1600" i="1"/>
              <a:t>p</a:t>
            </a:r>
            <a:r>
              <a:rPr lang="ru-RU" sz="1600" i="1"/>
              <a:t>= 0,000);</a:t>
            </a:r>
          </a:p>
          <a:p>
            <a:endParaRPr lang="ru-RU" sz="1600" i="1"/>
          </a:p>
          <a:p>
            <a:r>
              <a:rPr lang="ru-RU" sz="1600" i="1"/>
              <a:t>«Легкость общения», (</a:t>
            </a:r>
            <a:r>
              <a:rPr lang="en-US" sz="1600" i="1"/>
              <a:t>U</a:t>
            </a:r>
            <a:r>
              <a:rPr lang="ru-RU" sz="1600" i="1"/>
              <a:t>=20.500, при уровне значимости </a:t>
            </a:r>
            <a:r>
              <a:rPr lang="en-US" sz="1600" i="1"/>
              <a:t>p</a:t>
            </a:r>
            <a:r>
              <a:rPr lang="ru-RU" sz="1600" i="1"/>
              <a:t>= 0,000).</a:t>
            </a:r>
            <a:r>
              <a:rPr lang="ru-RU" sz="1600" i="1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88913"/>
            <a:ext cx="8496300" cy="1008062"/>
          </a:xfrm>
        </p:spPr>
        <p:txBody>
          <a:bodyPr/>
          <a:lstStyle/>
          <a:p>
            <a:pPr algn="ctr"/>
            <a:r>
              <a:rPr lang="ru-RU" i="1" smtClean="0"/>
              <a:t>Исследование межличностных отношений супругов с различной удовлетворенностью браком (Т.Лири)</a:t>
            </a:r>
          </a:p>
        </p:txBody>
      </p:sp>
      <p:sp>
        <p:nvSpPr>
          <p:cNvPr id="20482" name="Rectangle 394"/>
          <p:cNvSpPr>
            <a:spLocks noChangeArrowheads="1"/>
          </p:cNvSpPr>
          <p:nvPr/>
        </p:nvSpPr>
        <p:spPr bwMode="auto">
          <a:xfrm>
            <a:off x="5470525" y="1125538"/>
            <a:ext cx="3673475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Обнаружены значимые различия в выраженности типов отношения к окружающим:</a:t>
            </a:r>
          </a:p>
          <a:p>
            <a:r>
              <a:rPr lang="ru-RU" sz="1600"/>
              <a:t> </a:t>
            </a:r>
          </a:p>
          <a:p>
            <a:r>
              <a:rPr lang="ru-RU" sz="1600"/>
              <a:t>«Авторитарность»</a:t>
            </a:r>
            <a:r>
              <a:rPr lang="ru-RU" altLang="ko-KR" sz="1800">
                <a:solidFill>
                  <a:schemeClr val="tx1"/>
                </a:solidFill>
                <a:cs typeface="HY그래픽M"/>
              </a:rPr>
              <a:t> 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(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U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=80.000, при уровне значимости 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p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 0,000)</a:t>
            </a:r>
            <a:r>
              <a:rPr lang="ru-RU" altLang="ko-KR" sz="1800">
                <a:solidFill>
                  <a:schemeClr val="tx1"/>
                </a:solidFill>
                <a:cs typeface="HY그래픽M"/>
              </a:rPr>
              <a:t> </a:t>
            </a:r>
            <a:r>
              <a:rPr lang="ru-RU" sz="1600"/>
              <a:t>, </a:t>
            </a:r>
          </a:p>
          <a:p>
            <a:endParaRPr lang="ru-RU" sz="1600"/>
          </a:p>
          <a:p>
            <a:r>
              <a:rPr lang="ru-RU" sz="1600"/>
              <a:t>«Эгоистичность» 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(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U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=124.500, при уровне значимости 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p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 0,037)</a:t>
            </a:r>
            <a:r>
              <a:rPr lang="ru-RU" altLang="ko-KR" sz="1800">
                <a:solidFill>
                  <a:schemeClr val="tx1"/>
                </a:solidFill>
                <a:cs typeface="HY그래픽M"/>
              </a:rPr>
              <a:t> </a:t>
            </a:r>
            <a:r>
              <a:rPr lang="ru-RU" sz="1600"/>
              <a:t>, </a:t>
            </a:r>
          </a:p>
          <a:p>
            <a:endParaRPr lang="ru-RU" sz="1600"/>
          </a:p>
          <a:p>
            <a:r>
              <a:rPr lang="ru-RU" sz="1600"/>
              <a:t>«Подозрительность» 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(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U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=44.000, при уровне значимости </a:t>
            </a:r>
            <a:r>
              <a:rPr lang="en-US" altLang="ko-KR" i="1">
                <a:solidFill>
                  <a:schemeClr val="tx1"/>
                </a:solidFill>
                <a:ea typeface="굴림"/>
                <a:cs typeface="굴림"/>
              </a:rPr>
              <a:t>p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= 0,000)</a:t>
            </a:r>
            <a:r>
              <a:rPr lang="ru-RU" altLang="ko-KR" sz="1800" i="1">
                <a:solidFill>
                  <a:schemeClr val="tx1"/>
                </a:solidFill>
                <a:cs typeface="HY그래픽M"/>
              </a:rPr>
              <a:t> </a:t>
            </a:r>
            <a:r>
              <a:rPr lang="ru-RU" sz="1600" i="1"/>
              <a:t>.</a:t>
            </a:r>
            <a:r>
              <a:rPr lang="ru-RU" sz="1600"/>
              <a:t> </a:t>
            </a:r>
            <a:endParaRPr lang="ru-RU" altLang="ko-KR" sz="1600">
              <a:cs typeface="HY그래픽M"/>
            </a:endParaRPr>
          </a:p>
        </p:txBody>
      </p:sp>
      <p:sp>
        <p:nvSpPr>
          <p:cNvPr id="20483" name="Rectangle 395"/>
          <p:cNvSpPr>
            <a:spLocks noChangeArrowheads="1"/>
          </p:cNvSpPr>
          <p:nvPr/>
        </p:nvSpPr>
        <p:spPr bwMode="auto">
          <a:xfrm>
            <a:off x="179388" y="5300663"/>
            <a:ext cx="89646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ko-KR" sz="1600">
                <a:cs typeface="HY그래픽M"/>
              </a:rPr>
              <a:t>Значимо ниже у супругов удовлетворенных браком выражены показатели  по шкалам «Альтруизм» </a:t>
            </a:r>
            <a:r>
              <a:rPr lang="ru-RU" i="1">
                <a:solidFill>
                  <a:schemeClr val="tx1"/>
                </a:solidFill>
              </a:rPr>
              <a:t>(</a:t>
            </a:r>
            <a:r>
              <a:rPr lang="en-US" i="1">
                <a:solidFill>
                  <a:schemeClr val="tx1"/>
                </a:solidFill>
              </a:rPr>
              <a:t>U</a:t>
            </a:r>
            <a:r>
              <a:rPr lang="ru-RU" i="1">
                <a:solidFill>
                  <a:schemeClr val="tx1"/>
                </a:solidFill>
              </a:rPr>
              <a:t>=88.000, при уровне значимости </a:t>
            </a:r>
            <a:r>
              <a:rPr lang="en-US" i="1">
                <a:solidFill>
                  <a:schemeClr val="tx1"/>
                </a:solidFill>
              </a:rPr>
              <a:t>p</a:t>
            </a:r>
            <a:r>
              <a:rPr lang="ru-RU" i="1">
                <a:solidFill>
                  <a:schemeClr val="tx1"/>
                </a:solidFill>
              </a:rPr>
              <a:t>= 0,002)</a:t>
            </a:r>
            <a:r>
              <a:rPr lang="ru-RU" sz="180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ko-KR" sz="1600">
                <a:cs typeface="HY그래픽M"/>
              </a:rPr>
              <a:t>и «Агрессивность» </a:t>
            </a:r>
            <a:r>
              <a:rPr lang="ru-RU" i="1">
                <a:solidFill>
                  <a:schemeClr val="tx1"/>
                </a:solidFill>
              </a:rPr>
              <a:t>(</a:t>
            </a:r>
            <a:r>
              <a:rPr lang="en-US" i="1">
                <a:solidFill>
                  <a:schemeClr val="tx1"/>
                </a:solidFill>
              </a:rPr>
              <a:t>U</a:t>
            </a:r>
            <a:r>
              <a:rPr lang="ru-RU" i="1">
                <a:solidFill>
                  <a:schemeClr val="tx1"/>
                </a:solidFill>
              </a:rPr>
              <a:t>=75.500, при уровне значимости </a:t>
            </a:r>
            <a:r>
              <a:rPr lang="en-US" i="1">
                <a:solidFill>
                  <a:schemeClr val="tx1"/>
                </a:solidFill>
              </a:rPr>
              <a:t>p</a:t>
            </a:r>
            <a:r>
              <a:rPr lang="ru-RU" i="1">
                <a:solidFill>
                  <a:schemeClr val="tx1"/>
                </a:solidFill>
              </a:rPr>
              <a:t>= 0,001)</a:t>
            </a:r>
            <a:r>
              <a:rPr lang="ru-RU" sz="180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ko-KR" sz="1600">
                <a:cs typeface="HY그래픽M"/>
              </a:rPr>
              <a:t>. </a:t>
            </a:r>
            <a:endParaRPr lang="ru-RU" sz="1600"/>
          </a:p>
        </p:txBody>
      </p:sp>
      <p:grpSp>
        <p:nvGrpSpPr>
          <p:cNvPr id="20484" name="Group 656"/>
          <p:cNvGrpSpPr>
            <a:grpSpLocks noChangeAspect="1"/>
          </p:cNvGrpSpPr>
          <p:nvPr/>
        </p:nvGrpSpPr>
        <p:grpSpPr bwMode="auto">
          <a:xfrm>
            <a:off x="323850" y="1196975"/>
            <a:ext cx="5075238" cy="3678238"/>
            <a:chOff x="0" y="0"/>
            <a:chExt cx="8445" cy="6120"/>
          </a:xfrm>
        </p:grpSpPr>
        <p:sp>
          <p:nvSpPr>
            <p:cNvPr id="20486" name="AutoShape 657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8445" cy="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487" name="Rectangle 658"/>
            <p:cNvSpPr>
              <a:spLocks noChangeArrowheads="1"/>
            </p:cNvSpPr>
            <p:nvPr/>
          </p:nvSpPr>
          <p:spPr bwMode="auto">
            <a:xfrm>
              <a:off x="0" y="0"/>
              <a:ext cx="8295" cy="6120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488" name="Freeform 659"/>
            <p:cNvSpPr>
              <a:spLocks/>
            </p:cNvSpPr>
            <p:nvPr/>
          </p:nvSpPr>
          <p:spPr bwMode="auto">
            <a:xfrm>
              <a:off x="1774" y="3948"/>
              <a:ext cx="4857" cy="82"/>
            </a:xfrm>
            <a:custGeom>
              <a:avLst/>
              <a:gdLst>
                <a:gd name="T0" fmla="*/ 0 w 4857"/>
                <a:gd name="T1" fmla="*/ 82 h 82"/>
                <a:gd name="T2" fmla="*/ 109 w 4857"/>
                <a:gd name="T3" fmla="*/ 0 h 82"/>
                <a:gd name="T4" fmla="*/ 4857 w 4857"/>
                <a:gd name="T5" fmla="*/ 0 h 82"/>
                <a:gd name="T6" fmla="*/ 4747 w 4857"/>
                <a:gd name="T7" fmla="*/ 82 h 82"/>
                <a:gd name="T8" fmla="*/ 0 w 4857"/>
                <a:gd name="T9" fmla="*/ 82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7"/>
                <a:gd name="T16" fmla="*/ 0 h 82"/>
                <a:gd name="T17" fmla="*/ 4857 w 4857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7" h="82">
                  <a:moveTo>
                    <a:pt x="0" y="82"/>
                  </a:moveTo>
                  <a:lnTo>
                    <a:pt x="109" y="0"/>
                  </a:lnTo>
                  <a:lnTo>
                    <a:pt x="4857" y="0"/>
                  </a:lnTo>
                  <a:lnTo>
                    <a:pt x="4747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9" name="Freeform 660"/>
            <p:cNvSpPr>
              <a:spLocks/>
            </p:cNvSpPr>
            <p:nvPr/>
          </p:nvSpPr>
          <p:spPr bwMode="auto">
            <a:xfrm>
              <a:off x="1774" y="287"/>
              <a:ext cx="109" cy="3743"/>
            </a:xfrm>
            <a:custGeom>
              <a:avLst/>
              <a:gdLst>
                <a:gd name="T0" fmla="*/ 0 w 109"/>
                <a:gd name="T1" fmla="*/ 3743 h 3743"/>
                <a:gd name="T2" fmla="*/ 0 w 109"/>
                <a:gd name="T3" fmla="*/ 82 h 3743"/>
                <a:gd name="T4" fmla="*/ 109 w 109"/>
                <a:gd name="T5" fmla="*/ 0 h 3743"/>
                <a:gd name="T6" fmla="*/ 109 w 109"/>
                <a:gd name="T7" fmla="*/ 3661 h 3743"/>
                <a:gd name="T8" fmla="*/ 0 w 109"/>
                <a:gd name="T9" fmla="*/ 3743 h 37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3743"/>
                <a:gd name="T17" fmla="*/ 109 w 109"/>
                <a:gd name="T18" fmla="*/ 3743 h 37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3743">
                  <a:moveTo>
                    <a:pt x="0" y="3743"/>
                  </a:moveTo>
                  <a:lnTo>
                    <a:pt x="0" y="82"/>
                  </a:lnTo>
                  <a:lnTo>
                    <a:pt x="109" y="0"/>
                  </a:lnTo>
                  <a:lnTo>
                    <a:pt x="109" y="3661"/>
                  </a:lnTo>
                  <a:lnTo>
                    <a:pt x="0" y="374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Rectangle 661"/>
            <p:cNvSpPr>
              <a:spLocks noChangeArrowheads="1"/>
            </p:cNvSpPr>
            <p:nvPr/>
          </p:nvSpPr>
          <p:spPr bwMode="auto">
            <a:xfrm>
              <a:off x="1883" y="287"/>
              <a:ext cx="4748" cy="366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491" name="Freeform 662"/>
            <p:cNvSpPr>
              <a:spLocks/>
            </p:cNvSpPr>
            <p:nvPr/>
          </p:nvSpPr>
          <p:spPr bwMode="auto">
            <a:xfrm>
              <a:off x="1774" y="3948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2" name="Freeform 663"/>
            <p:cNvSpPr>
              <a:spLocks/>
            </p:cNvSpPr>
            <p:nvPr/>
          </p:nvSpPr>
          <p:spPr bwMode="auto">
            <a:xfrm>
              <a:off x="1774" y="3334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Freeform 664"/>
            <p:cNvSpPr>
              <a:spLocks/>
            </p:cNvSpPr>
            <p:nvPr/>
          </p:nvSpPr>
          <p:spPr bwMode="auto">
            <a:xfrm>
              <a:off x="1774" y="2732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665"/>
            <p:cNvSpPr>
              <a:spLocks/>
            </p:cNvSpPr>
            <p:nvPr/>
          </p:nvSpPr>
          <p:spPr bwMode="auto">
            <a:xfrm>
              <a:off x="1774" y="2118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5" name="Freeform 666"/>
            <p:cNvSpPr>
              <a:spLocks/>
            </p:cNvSpPr>
            <p:nvPr/>
          </p:nvSpPr>
          <p:spPr bwMode="auto">
            <a:xfrm>
              <a:off x="1774" y="1503"/>
              <a:ext cx="4857" cy="95"/>
            </a:xfrm>
            <a:custGeom>
              <a:avLst/>
              <a:gdLst>
                <a:gd name="T0" fmla="*/ 0 w 356"/>
                <a:gd name="T1" fmla="*/ 95 h 7"/>
                <a:gd name="T2" fmla="*/ 109 w 356"/>
                <a:gd name="T3" fmla="*/ 0 h 7"/>
                <a:gd name="T4" fmla="*/ 4857 w 356"/>
                <a:gd name="T5" fmla="*/ 0 h 7"/>
                <a:gd name="T6" fmla="*/ 0 60000 65536"/>
                <a:gd name="T7" fmla="*/ 0 60000 65536"/>
                <a:gd name="T8" fmla="*/ 0 60000 65536"/>
                <a:gd name="T9" fmla="*/ 0 w 356"/>
                <a:gd name="T10" fmla="*/ 0 h 7"/>
                <a:gd name="T11" fmla="*/ 356 w 35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7">
                  <a:moveTo>
                    <a:pt x="0" y="7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Freeform 667"/>
            <p:cNvSpPr>
              <a:spLocks/>
            </p:cNvSpPr>
            <p:nvPr/>
          </p:nvSpPr>
          <p:spPr bwMode="auto">
            <a:xfrm>
              <a:off x="1774" y="902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668"/>
            <p:cNvSpPr>
              <a:spLocks/>
            </p:cNvSpPr>
            <p:nvPr/>
          </p:nvSpPr>
          <p:spPr bwMode="auto">
            <a:xfrm>
              <a:off x="1774" y="287"/>
              <a:ext cx="4857" cy="82"/>
            </a:xfrm>
            <a:custGeom>
              <a:avLst/>
              <a:gdLst>
                <a:gd name="T0" fmla="*/ 0 w 356"/>
                <a:gd name="T1" fmla="*/ 82 h 6"/>
                <a:gd name="T2" fmla="*/ 109 w 356"/>
                <a:gd name="T3" fmla="*/ 0 h 6"/>
                <a:gd name="T4" fmla="*/ 4857 w 356"/>
                <a:gd name="T5" fmla="*/ 0 h 6"/>
                <a:gd name="T6" fmla="*/ 0 60000 65536"/>
                <a:gd name="T7" fmla="*/ 0 60000 65536"/>
                <a:gd name="T8" fmla="*/ 0 60000 65536"/>
                <a:gd name="T9" fmla="*/ 0 w 356"/>
                <a:gd name="T10" fmla="*/ 0 h 6"/>
                <a:gd name="T11" fmla="*/ 356 w 35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6">
                  <a:moveTo>
                    <a:pt x="0" y="6"/>
                  </a:moveTo>
                  <a:lnTo>
                    <a:pt x="8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669"/>
            <p:cNvSpPr>
              <a:spLocks/>
            </p:cNvSpPr>
            <p:nvPr/>
          </p:nvSpPr>
          <p:spPr bwMode="auto">
            <a:xfrm>
              <a:off x="1774" y="3948"/>
              <a:ext cx="4857" cy="82"/>
            </a:xfrm>
            <a:custGeom>
              <a:avLst/>
              <a:gdLst>
                <a:gd name="T0" fmla="*/ 4857 w 4857"/>
                <a:gd name="T1" fmla="*/ 0 h 82"/>
                <a:gd name="T2" fmla="*/ 4747 w 4857"/>
                <a:gd name="T3" fmla="*/ 82 h 82"/>
                <a:gd name="T4" fmla="*/ 0 w 4857"/>
                <a:gd name="T5" fmla="*/ 82 h 82"/>
                <a:gd name="T6" fmla="*/ 109 w 4857"/>
                <a:gd name="T7" fmla="*/ 0 h 82"/>
                <a:gd name="T8" fmla="*/ 4857 w 4857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7"/>
                <a:gd name="T16" fmla="*/ 0 h 82"/>
                <a:gd name="T17" fmla="*/ 4857 w 4857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7" h="82">
                  <a:moveTo>
                    <a:pt x="4857" y="0"/>
                  </a:moveTo>
                  <a:lnTo>
                    <a:pt x="4747" y="82"/>
                  </a:lnTo>
                  <a:lnTo>
                    <a:pt x="0" y="82"/>
                  </a:lnTo>
                  <a:lnTo>
                    <a:pt x="109" y="0"/>
                  </a:lnTo>
                  <a:lnTo>
                    <a:pt x="485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670"/>
            <p:cNvSpPr>
              <a:spLocks/>
            </p:cNvSpPr>
            <p:nvPr/>
          </p:nvSpPr>
          <p:spPr bwMode="auto">
            <a:xfrm>
              <a:off x="1774" y="287"/>
              <a:ext cx="109" cy="3743"/>
            </a:xfrm>
            <a:custGeom>
              <a:avLst/>
              <a:gdLst>
                <a:gd name="T0" fmla="*/ 0 w 109"/>
                <a:gd name="T1" fmla="*/ 3743 h 3743"/>
                <a:gd name="T2" fmla="*/ 0 w 109"/>
                <a:gd name="T3" fmla="*/ 82 h 3743"/>
                <a:gd name="T4" fmla="*/ 109 w 109"/>
                <a:gd name="T5" fmla="*/ 0 h 3743"/>
                <a:gd name="T6" fmla="*/ 109 w 109"/>
                <a:gd name="T7" fmla="*/ 3661 h 3743"/>
                <a:gd name="T8" fmla="*/ 0 w 109"/>
                <a:gd name="T9" fmla="*/ 3743 h 37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3743"/>
                <a:gd name="T17" fmla="*/ 109 w 109"/>
                <a:gd name="T18" fmla="*/ 3743 h 37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3743">
                  <a:moveTo>
                    <a:pt x="0" y="3743"/>
                  </a:moveTo>
                  <a:lnTo>
                    <a:pt x="0" y="82"/>
                  </a:lnTo>
                  <a:lnTo>
                    <a:pt x="109" y="0"/>
                  </a:lnTo>
                  <a:lnTo>
                    <a:pt x="109" y="3661"/>
                  </a:lnTo>
                  <a:lnTo>
                    <a:pt x="0" y="3743"/>
                  </a:lnTo>
                  <a:close/>
                </a:path>
              </a:pathLst>
            </a:custGeom>
            <a:noFill/>
            <a:ln w="889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Rectangle 671"/>
            <p:cNvSpPr>
              <a:spLocks noChangeArrowheads="1"/>
            </p:cNvSpPr>
            <p:nvPr/>
          </p:nvSpPr>
          <p:spPr bwMode="auto">
            <a:xfrm>
              <a:off x="1883" y="287"/>
              <a:ext cx="4748" cy="3661"/>
            </a:xfrm>
            <a:prstGeom prst="rect">
              <a:avLst/>
            </a:prstGeom>
            <a:noFill/>
            <a:ln w="889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01" name="Freeform 672"/>
            <p:cNvSpPr>
              <a:spLocks/>
            </p:cNvSpPr>
            <p:nvPr/>
          </p:nvSpPr>
          <p:spPr bwMode="auto">
            <a:xfrm>
              <a:off x="2033" y="1899"/>
              <a:ext cx="54" cy="2104"/>
            </a:xfrm>
            <a:custGeom>
              <a:avLst/>
              <a:gdLst>
                <a:gd name="T0" fmla="*/ 0 w 54"/>
                <a:gd name="T1" fmla="*/ 2104 h 2104"/>
                <a:gd name="T2" fmla="*/ 0 w 54"/>
                <a:gd name="T3" fmla="*/ 41 h 2104"/>
                <a:gd name="T4" fmla="*/ 54 w 54"/>
                <a:gd name="T5" fmla="*/ 0 h 2104"/>
                <a:gd name="T6" fmla="*/ 54 w 54"/>
                <a:gd name="T7" fmla="*/ 2077 h 2104"/>
                <a:gd name="T8" fmla="*/ 0 w 54"/>
                <a:gd name="T9" fmla="*/ 2104 h 2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104"/>
                <a:gd name="T17" fmla="*/ 54 w 54"/>
                <a:gd name="T18" fmla="*/ 2104 h 2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104">
                  <a:moveTo>
                    <a:pt x="0" y="2104"/>
                  </a:moveTo>
                  <a:lnTo>
                    <a:pt x="0" y="41"/>
                  </a:lnTo>
                  <a:lnTo>
                    <a:pt x="54" y="0"/>
                  </a:lnTo>
                  <a:lnTo>
                    <a:pt x="54" y="2077"/>
                  </a:lnTo>
                  <a:lnTo>
                    <a:pt x="0" y="2104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2" name="Rectangle 673"/>
            <p:cNvSpPr>
              <a:spLocks noChangeArrowheads="1"/>
            </p:cNvSpPr>
            <p:nvPr/>
          </p:nvSpPr>
          <p:spPr bwMode="auto">
            <a:xfrm>
              <a:off x="1910" y="1940"/>
              <a:ext cx="123" cy="2063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03" name="Freeform 674"/>
            <p:cNvSpPr>
              <a:spLocks/>
            </p:cNvSpPr>
            <p:nvPr/>
          </p:nvSpPr>
          <p:spPr bwMode="auto">
            <a:xfrm>
              <a:off x="1910" y="1899"/>
              <a:ext cx="177" cy="41"/>
            </a:xfrm>
            <a:custGeom>
              <a:avLst/>
              <a:gdLst>
                <a:gd name="T0" fmla="*/ 123 w 177"/>
                <a:gd name="T1" fmla="*/ 41 h 41"/>
                <a:gd name="T2" fmla="*/ 177 w 177"/>
                <a:gd name="T3" fmla="*/ 0 h 41"/>
                <a:gd name="T4" fmla="*/ 41 w 177"/>
                <a:gd name="T5" fmla="*/ 0 h 41"/>
                <a:gd name="T6" fmla="*/ 0 w 177"/>
                <a:gd name="T7" fmla="*/ 41 h 41"/>
                <a:gd name="T8" fmla="*/ 123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23" y="41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23" y="41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4" name="Freeform 675"/>
            <p:cNvSpPr>
              <a:spLocks/>
            </p:cNvSpPr>
            <p:nvPr/>
          </p:nvSpPr>
          <p:spPr bwMode="auto">
            <a:xfrm>
              <a:off x="2169" y="1353"/>
              <a:ext cx="41" cy="2650"/>
            </a:xfrm>
            <a:custGeom>
              <a:avLst/>
              <a:gdLst>
                <a:gd name="T0" fmla="*/ 0 w 41"/>
                <a:gd name="T1" fmla="*/ 2650 h 2650"/>
                <a:gd name="T2" fmla="*/ 0 w 41"/>
                <a:gd name="T3" fmla="*/ 41 h 2650"/>
                <a:gd name="T4" fmla="*/ 41 w 41"/>
                <a:gd name="T5" fmla="*/ 0 h 2650"/>
                <a:gd name="T6" fmla="*/ 41 w 41"/>
                <a:gd name="T7" fmla="*/ 2623 h 2650"/>
                <a:gd name="T8" fmla="*/ 0 w 41"/>
                <a:gd name="T9" fmla="*/ 2650 h 26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650"/>
                <a:gd name="T17" fmla="*/ 41 w 41"/>
                <a:gd name="T18" fmla="*/ 2650 h 26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650">
                  <a:moveTo>
                    <a:pt x="0" y="2650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623"/>
                  </a:lnTo>
                  <a:lnTo>
                    <a:pt x="0" y="2650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5" name="Rectangle 676"/>
            <p:cNvSpPr>
              <a:spLocks noChangeArrowheads="1"/>
            </p:cNvSpPr>
            <p:nvPr/>
          </p:nvSpPr>
          <p:spPr bwMode="auto">
            <a:xfrm>
              <a:off x="2033" y="1394"/>
              <a:ext cx="136" cy="2609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06" name="Freeform 677"/>
            <p:cNvSpPr>
              <a:spLocks/>
            </p:cNvSpPr>
            <p:nvPr/>
          </p:nvSpPr>
          <p:spPr bwMode="auto">
            <a:xfrm>
              <a:off x="2033" y="1353"/>
              <a:ext cx="177" cy="41"/>
            </a:xfrm>
            <a:custGeom>
              <a:avLst/>
              <a:gdLst>
                <a:gd name="T0" fmla="*/ 136 w 177"/>
                <a:gd name="T1" fmla="*/ 41 h 41"/>
                <a:gd name="T2" fmla="*/ 177 w 177"/>
                <a:gd name="T3" fmla="*/ 0 h 41"/>
                <a:gd name="T4" fmla="*/ 54 w 177"/>
                <a:gd name="T5" fmla="*/ 0 h 41"/>
                <a:gd name="T6" fmla="*/ 0 w 177"/>
                <a:gd name="T7" fmla="*/ 41 h 41"/>
                <a:gd name="T8" fmla="*/ 136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36" y="41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41"/>
                  </a:lnTo>
                  <a:lnTo>
                    <a:pt x="136" y="41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7" name="Freeform 678"/>
            <p:cNvSpPr>
              <a:spLocks/>
            </p:cNvSpPr>
            <p:nvPr/>
          </p:nvSpPr>
          <p:spPr bwMode="auto">
            <a:xfrm>
              <a:off x="2306" y="1271"/>
              <a:ext cx="41" cy="2732"/>
            </a:xfrm>
            <a:custGeom>
              <a:avLst/>
              <a:gdLst>
                <a:gd name="T0" fmla="*/ 0 w 41"/>
                <a:gd name="T1" fmla="*/ 2732 h 2732"/>
                <a:gd name="T2" fmla="*/ 0 w 41"/>
                <a:gd name="T3" fmla="*/ 27 h 2732"/>
                <a:gd name="T4" fmla="*/ 41 w 41"/>
                <a:gd name="T5" fmla="*/ 0 h 2732"/>
                <a:gd name="T6" fmla="*/ 41 w 41"/>
                <a:gd name="T7" fmla="*/ 2705 h 2732"/>
                <a:gd name="T8" fmla="*/ 0 w 41"/>
                <a:gd name="T9" fmla="*/ 2732 h 27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732"/>
                <a:gd name="T17" fmla="*/ 41 w 41"/>
                <a:gd name="T18" fmla="*/ 2732 h 27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732">
                  <a:moveTo>
                    <a:pt x="0" y="2732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2705"/>
                  </a:lnTo>
                  <a:lnTo>
                    <a:pt x="0" y="2732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8" name="Rectangle 679"/>
            <p:cNvSpPr>
              <a:spLocks noChangeArrowheads="1"/>
            </p:cNvSpPr>
            <p:nvPr/>
          </p:nvSpPr>
          <p:spPr bwMode="auto">
            <a:xfrm>
              <a:off x="2169" y="1298"/>
              <a:ext cx="137" cy="2705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09" name="Freeform 680"/>
            <p:cNvSpPr>
              <a:spLocks/>
            </p:cNvSpPr>
            <p:nvPr/>
          </p:nvSpPr>
          <p:spPr bwMode="auto">
            <a:xfrm>
              <a:off x="2169" y="1271"/>
              <a:ext cx="178" cy="27"/>
            </a:xfrm>
            <a:custGeom>
              <a:avLst/>
              <a:gdLst>
                <a:gd name="T0" fmla="*/ 137 w 178"/>
                <a:gd name="T1" fmla="*/ 27 h 27"/>
                <a:gd name="T2" fmla="*/ 178 w 178"/>
                <a:gd name="T3" fmla="*/ 0 h 27"/>
                <a:gd name="T4" fmla="*/ 41 w 178"/>
                <a:gd name="T5" fmla="*/ 0 h 27"/>
                <a:gd name="T6" fmla="*/ 0 w 178"/>
                <a:gd name="T7" fmla="*/ 27 h 27"/>
                <a:gd name="T8" fmla="*/ 137 w 178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27"/>
                <a:gd name="T17" fmla="*/ 178 w 178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27">
                  <a:moveTo>
                    <a:pt x="137" y="27"/>
                  </a:moveTo>
                  <a:lnTo>
                    <a:pt x="178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0" name="Freeform 681"/>
            <p:cNvSpPr>
              <a:spLocks/>
            </p:cNvSpPr>
            <p:nvPr/>
          </p:nvSpPr>
          <p:spPr bwMode="auto">
            <a:xfrm>
              <a:off x="2633" y="1735"/>
              <a:ext cx="41" cy="2268"/>
            </a:xfrm>
            <a:custGeom>
              <a:avLst/>
              <a:gdLst>
                <a:gd name="T0" fmla="*/ 0 w 41"/>
                <a:gd name="T1" fmla="*/ 2268 h 2268"/>
                <a:gd name="T2" fmla="*/ 0 w 41"/>
                <a:gd name="T3" fmla="*/ 41 h 2268"/>
                <a:gd name="T4" fmla="*/ 41 w 41"/>
                <a:gd name="T5" fmla="*/ 0 h 2268"/>
                <a:gd name="T6" fmla="*/ 41 w 41"/>
                <a:gd name="T7" fmla="*/ 2241 h 2268"/>
                <a:gd name="T8" fmla="*/ 0 w 41"/>
                <a:gd name="T9" fmla="*/ 2268 h 2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268"/>
                <a:gd name="T17" fmla="*/ 41 w 41"/>
                <a:gd name="T18" fmla="*/ 2268 h 2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268">
                  <a:moveTo>
                    <a:pt x="0" y="2268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241"/>
                  </a:lnTo>
                  <a:lnTo>
                    <a:pt x="0" y="2268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1" name="Rectangle 682"/>
            <p:cNvSpPr>
              <a:spLocks noChangeArrowheads="1"/>
            </p:cNvSpPr>
            <p:nvPr/>
          </p:nvSpPr>
          <p:spPr bwMode="auto">
            <a:xfrm>
              <a:off x="2497" y="1776"/>
              <a:ext cx="136" cy="2227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12" name="Freeform 683"/>
            <p:cNvSpPr>
              <a:spLocks/>
            </p:cNvSpPr>
            <p:nvPr/>
          </p:nvSpPr>
          <p:spPr bwMode="auto">
            <a:xfrm>
              <a:off x="2497" y="1735"/>
              <a:ext cx="177" cy="41"/>
            </a:xfrm>
            <a:custGeom>
              <a:avLst/>
              <a:gdLst>
                <a:gd name="T0" fmla="*/ 136 w 177"/>
                <a:gd name="T1" fmla="*/ 41 h 41"/>
                <a:gd name="T2" fmla="*/ 177 w 177"/>
                <a:gd name="T3" fmla="*/ 0 h 41"/>
                <a:gd name="T4" fmla="*/ 41 w 177"/>
                <a:gd name="T5" fmla="*/ 0 h 41"/>
                <a:gd name="T6" fmla="*/ 0 w 177"/>
                <a:gd name="T7" fmla="*/ 41 h 41"/>
                <a:gd name="T8" fmla="*/ 136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36" y="41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36" y="41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3" name="Freeform 684"/>
            <p:cNvSpPr>
              <a:spLocks/>
            </p:cNvSpPr>
            <p:nvPr/>
          </p:nvSpPr>
          <p:spPr bwMode="auto">
            <a:xfrm>
              <a:off x="2770" y="1516"/>
              <a:ext cx="41" cy="2487"/>
            </a:xfrm>
            <a:custGeom>
              <a:avLst/>
              <a:gdLst>
                <a:gd name="T0" fmla="*/ 0 w 41"/>
                <a:gd name="T1" fmla="*/ 2487 h 2487"/>
                <a:gd name="T2" fmla="*/ 0 w 41"/>
                <a:gd name="T3" fmla="*/ 41 h 2487"/>
                <a:gd name="T4" fmla="*/ 41 w 41"/>
                <a:gd name="T5" fmla="*/ 0 h 2487"/>
                <a:gd name="T6" fmla="*/ 41 w 41"/>
                <a:gd name="T7" fmla="*/ 2460 h 2487"/>
                <a:gd name="T8" fmla="*/ 0 w 41"/>
                <a:gd name="T9" fmla="*/ 2487 h 24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487"/>
                <a:gd name="T17" fmla="*/ 41 w 41"/>
                <a:gd name="T18" fmla="*/ 2487 h 24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487">
                  <a:moveTo>
                    <a:pt x="0" y="2487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460"/>
                  </a:lnTo>
                  <a:lnTo>
                    <a:pt x="0" y="2487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Rectangle 685"/>
            <p:cNvSpPr>
              <a:spLocks noChangeArrowheads="1"/>
            </p:cNvSpPr>
            <p:nvPr/>
          </p:nvSpPr>
          <p:spPr bwMode="auto">
            <a:xfrm>
              <a:off x="2633" y="1557"/>
              <a:ext cx="137" cy="2446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15" name="Freeform 686"/>
            <p:cNvSpPr>
              <a:spLocks/>
            </p:cNvSpPr>
            <p:nvPr/>
          </p:nvSpPr>
          <p:spPr bwMode="auto">
            <a:xfrm>
              <a:off x="2633" y="1516"/>
              <a:ext cx="178" cy="41"/>
            </a:xfrm>
            <a:custGeom>
              <a:avLst/>
              <a:gdLst>
                <a:gd name="T0" fmla="*/ 137 w 178"/>
                <a:gd name="T1" fmla="*/ 41 h 41"/>
                <a:gd name="T2" fmla="*/ 178 w 178"/>
                <a:gd name="T3" fmla="*/ 0 h 41"/>
                <a:gd name="T4" fmla="*/ 41 w 178"/>
                <a:gd name="T5" fmla="*/ 0 h 41"/>
                <a:gd name="T6" fmla="*/ 0 w 178"/>
                <a:gd name="T7" fmla="*/ 41 h 41"/>
                <a:gd name="T8" fmla="*/ 137 w 178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41"/>
                <a:gd name="T17" fmla="*/ 178 w 178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41">
                  <a:moveTo>
                    <a:pt x="137" y="41"/>
                  </a:moveTo>
                  <a:lnTo>
                    <a:pt x="178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37" y="41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Freeform 687"/>
            <p:cNvSpPr>
              <a:spLocks/>
            </p:cNvSpPr>
            <p:nvPr/>
          </p:nvSpPr>
          <p:spPr bwMode="auto">
            <a:xfrm>
              <a:off x="2892" y="1380"/>
              <a:ext cx="41" cy="2623"/>
            </a:xfrm>
            <a:custGeom>
              <a:avLst/>
              <a:gdLst>
                <a:gd name="T0" fmla="*/ 0 w 41"/>
                <a:gd name="T1" fmla="*/ 2623 h 2623"/>
                <a:gd name="T2" fmla="*/ 0 w 41"/>
                <a:gd name="T3" fmla="*/ 27 h 2623"/>
                <a:gd name="T4" fmla="*/ 41 w 41"/>
                <a:gd name="T5" fmla="*/ 0 h 2623"/>
                <a:gd name="T6" fmla="*/ 41 w 41"/>
                <a:gd name="T7" fmla="*/ 2596 h 2623"/>
                <a:gd name="T8" fmla="*/ 0 w 41"/>
                <a:gd name="T9" fmla="*/ 2623 h 26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623"/>
                <a:gd name="T17" fmla="*/ 41 w 41"/>
                <a:gd name="T18" fmla="*/ 2623 h 26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623">
                  <a:moveTo>
                    <a:pt x="0" y="2623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2596"/>
                  </a:lnTo>
                  <a:lnTo>
                    <a:pt x="0" y="2623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Rectangle 688"/>
            <p:cNvSpPr>
              <a:spLocks noChangeArrowheads="1"/>
            </p:cNvSpPr>
            <p:nvPr/>
          </p:nvSpPr>
          <p:spPr bwMode="auto">
            <a:xfrm>
              <a:off x="2770" y="1407"/>
              <a:ext cx="122" cy="2596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18" name="Freeform 689"/>
            <p:cNvSpPr>
              <a:spLocks/>
            </p:cNvSpPr>
            <p:nvPr/>
          </p:nvSpPr>
          <p:spPr bwMode="auto">
            <a:xfrm>
              <a:off x="2770" y="1380"/>
              <a:ext cx="163" cy="27"/>
            </a:xfrm>
            <a:custGeom>
              <a:avLst/>
              <a:gdLst>
                <a:gd name="T0" fmla="*/ 122 w 163"/>
                <a:gd name="T1" fmla="*/ 27 h 27"/>
                <a:gd name="T2" fmla="*/ 163 w 163"/>
                <a:gd name="T3" fmla="*/ 0 h 27"/>
                <a:gd name="T4" fmla="*/ 41 w 163"/>
                <a:gd name="T5" fmla="*/ 0 h 27"/>
                <a:gd name="T6" fmla="*/ 0 w 163"/>
                <a:gd name="T7" fmla="*/ 27 h 27"/>
                <a:gd name="T8" fmla="*/ 122 w 163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27"/>
                <a:gd name="T17" fmla="*/ 163 w 163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27">
                  <a:moveTo>
                    <a:pt x="122" y="27"/>
                  </a:moveTo>
                  <a:lnTo>
                    <a:pt x="163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22" y="27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690"/>
            <p:cNvSpPr>
              <a:spLocks/>
            </p:cNvSpPr>
            <p:nvPr/>
          </p:nvSpPr>
          <p:spPr bwMode="auto">
            <a:xfrm>
              <a:off x="3220" y="1831"/>
              <a:ext cx="54" cy="2172"/>
            </a:xfrm>
            <a:custGeom>
              <a:avLst/>
              <a:gdLst>
                <a:gd name="T0" fmla="*/ 0 w 54"/>
                <a:gd name="T1" fmla="*/ 2172 h 2172"/>
                <a:gd name="T2" fmla="*/ 0 w 54"/>
                <a:gd name="T3" fmla="*/ 41 h 2172"/>
                <a:gd name="T4" fmla="*/ 54 w 54"/>
                <a:gd name="T5" fmla="*/ 0 h 2172"/>
                <a:gd name="T6" fmla="*/ 54 w 54"/>
                <a:gd name="T7" fmla="*/ 2145 h 2172"/>
                <a:gd name="T8" fmla="*/ 0 w 54"/>
                <a:gd name="T9" fmla="*/ 2172 h 2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172"/>
                <a:gd name="T17" fmla="*/ 54 w 54"/>
                <a:gd name="T18" fmla="*/ 2172 h 21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172">
                  <a:moveTo>
                    <a:pt x="0" y="2172"/>
                  </a:moveTo>
                  <a:lnTo>
                    <a:pt x="0" y="41"/>
                  </a:lnTo>
                  <a:lnTo>
                    <a:pt x="54" y="0"/>
                  </a:lnTo>
                  <a:lnTo>
                    <a:pt x="54" y="2145"/>
                  </a:lnTo>
                  <a:lnTo>
                    <a:pt x="0" y="2172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0" name="Rectangle 691"/>
            <p:cNvSpPr>
              <a:spLocks noChangeArrowheads="1"/>
            </p:cNvSpPr>
            <p:nvPr/>
          </p:nvSpPr>
          <p:spPr bwMode="auto">
            <a:xfrm>
              <a:off x="3097" y="1872"/>
              <a:ext cx="123" cy="2131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21" name="Freeform 692"/>
            <p:cNvSpPr>
              <a:spLocks/>
            </p:cNvSpPr>
            <p:nvPr/>
          </p:nvSpPr>
          <p:spPr bwMode="auto">
            <a:xfrm>
              <a:off x="3097" y="1831"/>
              <a:ext cx="177" cy="41"/>
            </a:xfrm>
            <a:custGeom>
              <a:avLst/>
              <a:gdLst>
                <a:gd name="T0" fmla="*/ 123 w 177"/>
                <a:gd name="T1" fmla="*/ 41 h 41"/>
                <a:gd name="T2" fmla="*/ 177 w 177"/>
                <a:gd name="T3" fmla="*/ 0 h 41"/>
                <a:gd name="T4" fmla="*/ 41 w 177"/>
                <a:gd name="T5" fmla="*/ 0 h 41"/>
                <a:gd name="T6" fmla="*/ 0 w 177"/>
                <a:gd name="T7" fmla="*/ 41 h 41"/>
                <a:gd name="T8" fmla="*/ 123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23" y="41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23" y="41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2" name="Freeform 693"/>
            <p:cNvSpPr>
              <a:spLocks/>
            </p:cNvSpPr>
            <p:nvPr/>
          </p:nvSpPr>
          <p:spPr bwMode="auto">
            <a:xfrm>
              <a:off x="3356" y="1626"/>
              <a:ext cx="41" cy="2377"/>
            </a:xfrm>
            <a:custGeom>
              <a:avLst/>
              <a:gdLst>
                <a:gd name="T0" fmla="*/ 0 w 41"/>
                <a:gd name="T1" fmla="*/ 2377 h 2377"/>
                <a:gd name="T2" fmla="*/ 0 w 41"/>
                <a:gd name="T3" fmla="*/ 27 h 2377"/>
                <a:gd name="T4" fmla="*/ 41 w 41"/>
                <a:gd name="T5" fmla="*/ 0 h 2377"/>
                <a:gd name="T6" fmla="*/ 41 w 41"/>
                <a:gd name="T7" fmla="*/ 2350 h 2377"/>
                <a:gd name="T8" fmla="*/ 0 w 41"/>
                <a:gd name="T9" fmla="*/ 2377 h 23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377"/>
                <a:gd name="T17" fmla="*/ 41 w 41"/>
                <a:gd name="T18" fmla="*/ 2377 h 23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377">
                  <a:moveTo>
                    <a:pt x="0" y="2377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2350"/>
                  </a:lnTo>
                  <a:lnTo>
                    <a:pt x="0" y="2377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Rectangle 694"/>
            <p:cNvSpPr>
              <a:spLocks noChangeArrowheads="1"/>
            </p:cNvSpPr>
            <p:nvPr/>
          </p:nvSpPr>
          <p:spPr bwMode="auto">
            <a:xfrm>
              <a:off x="3220" y="1653"/>
              <a:ext cx="136" cy="2350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24" name="Freeform 695"/>
            <p:cNvSpPr>
              <a:spLocks/>
            </p:cNvSpPr>
            <p:nvPr/>
          </p:nvSpPr>
          <p:spPr bwMode="auto">
            <a:xfrm>
              <a:off x="3220" y="1626"/>
              <a:ext cx="177" cy="27"/>
            </a:xfrm>
            <a:custGeom>
              <a:avLst/>
              <a:gdLst>
                <a:gd name="T0" fmla="*/ 136 w 177"/>
                <a:gd name="T1" fmla="*/ 27 h 27"/>
                <a:gd name="T2" fmla="*/ 177 w 177"/>
                <a:gd name="T3" fmla="*/ 0 h 27"/>
                <a:gd name="T4" fmla="*/ 54 w 177"/>
                <a:gd name="T5" fmla="*/ 0 h 27"/>
                <a:gd name="T6" fmla="*/ 0 w 177"/>
                <a:gd name="T7" fmla="*/ 27 h 27"/>
                <a:gd name="T8" fmla="*/ 136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36" y="27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36" y="27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Freeform 696"/>
            <p:cNvSpPr>
              <a:spLocks/>
            </p:cNvSpPr>
            <p:nvPr/>
          </p:nvSpPr>
          <p:spPr bwMode="auto">
            <a:xfrm>
              <a:off x="3493" y="1298"/>
              <a:ext cx="41" cy="2705"/>
            </a:xfrm>
            <a:custGeom>
              <a:avLst/>
              <a:gdLst>
                <a:gd name="T0" fmla="*/ 0 w 41"/>
                <a:gd name="T1" fmla="*/ 2705 h 2705"/>
                <a:gd name="T2" fmla="*/ 0 w 41"/>
                <a:gd name="T3" fmla="*/ 41 h 2705"/>
                <a:gd name="T4" fmla="*/ 41 w 41"/>
                <a:gd name="T5" fmla="*/ 0 h 2705"/>
                <a:gd name="T6" fmla="*/ 41 w 41"/>
                <a:gd name="T7" fmla="*/ 2678 h 2705"/>
                <a:gd name="T8" fmla="*/ 0 w 41"/>
                <a:gd name="T9" fmla="*/ 2705 h 27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705"/>
                <a:gd name="T17" fmla="*/ 41 w 41"/>
                <a:gd name="T18" fmla="*/ 2705 h 27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705">
                  <a:moveTo>
                    <a:pt x="0" y="2705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678"/>
                  </a:lnTo>
                  <a:lnTo>
                    <a:pt x="0" y="2705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Rectangle 697"/>
            <p:cNvSpPr>
              <a:spLocks noChangeArrowheads="1"/>
            </p:cNvSpPr>
            <p:nvPr/>
          </p:nvSpPr>
          <p:spPr bwMode="auto">
            <a:xfrm>
              <a:off x="3356" y="1339"/>
              <a:ext cx="137" cy="2664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27" name="Freeform 698"/>
            <p:cNvSpPr>
              <a:spLocks/>
            </p:cNvSpPr>
            <p:nvPr/>
          </p:nvSpPr>
          <p:spPr bwMode="auto">
            <a:xfrm>
              <a:off x="3356" y="1298"/>
              <a:ext cx="178" cy="41"/>
            </a:xfrm>
            <a:custGeom>
              <a:avLst/>
              <a:gdLst>
                <a:gd name="T0" fmla="*/ 137 w 178"/>
                <a:gd name="T1" fmla="*/ 41 h 41"/>
                <a:gd name="T2" fmla="*/ 178 w 178"/>
                <a:gd name="T3" fmla="*/ 0 h 41"/>
                <a:gd name="T4" fmla="*/ 41 w 178"/>
                <a:gd name="T5" fmla="*/ 0 h 41"/>
                <a:gd name="T6" fmla="*/ 0 w 178"/>
                <a:gd name="T7" fmla="*/ 41 h 41"/>
                <a:gd name="T8" fmla="*/ 137 w 178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41"/>
                <a:gd name="T17" fmla="*/ 178 w 178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41">
                  <a:moveTo>
                    <a:pt x="137" y="41"/>
                  </a:moveTo>
                  <a:lnTo>
                    <a:pt x="178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37" y="41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8" name="Freeform 699"/>
            <p:cNvSpPr>
              <a:spLocks/>
            </p:cNvSpPr>
            <p:nvPr/>
          </p:nvSpPr>
          <p:spPr bwMode="auto">
            <a:xfrm>
              <a:off x="3820" y="1503"/>
              <a:ext cx="41" cy="2500"/>
            </a:xfrm>
            <a:custGeom>
              <a:avLst/>
              <a:gdLst>
                <a:gd name="T0" fmla="*/ 0 w 41"/>
                <a:gd name="T1" fmla="*/ 2500 h 2500"/>
                <a:gd name="T2" fmla="*/ 0 w 41"/>
                <a:gd name="T3" fmla="*/ 27 h 2500"/>
                <a:gd name="T4" fmla="*/ 41 w 41"/>
                <a:gd name="T5" fmla="*/ 0 h 2500"/>
                <a:gd name="T6" fmla="*/ 41 w 41"/>
                <a:gd name="T7" fmla="*/ 2473 h 2500"/>
                <a:gd name="T8" fmla="*/ 0 w 41"/>
                <a:gd name="T9" fmla="*/ 2500 h 2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500"/>
                <a:gd name="T17" fmla="*/ 41 w 41"/>
                <a:gd name="T18" fmla="*/ 2500 h 2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500">
                  <a:moveTo>
                    <a:pt x="0" y="2500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2473"/>
                  </a:lnTo>
                  <a:lnTo>
                    <a:pt x="0" y="2500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Rectangle 700"/>
            <p:cNvSpPr>
              <a:spLocks noChangeArrowheads="1"/>
            </p:cNvSpPr>
            <p:nvPr/>
          </p:nvSpPr>
          <p:spPr bwMode="auto">
            <a:xfrm>
              <a:off x="3684" y="1530"/>
              <a:ext cx="136" cy="2473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30" name="Freeform 701"/>
            <p:cNvSpPr>
              <a:spLocks/>
            </p:cNvSpPr>
            <p:nvPr/>
          </p:nvSpPr>
          <p:spPr bwMode="auto">
            <a:xfrm>
              <a:off x="3684" y="1503"/>
              <a:ext cx="177" cy="27"/>
            </a:xfrm>
            <a:custGeom>
              <a:avLst/>
              <a:gdLst>
                <a:gd name="T0" fmla="*/ 136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36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36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36" y="27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Freeform 702"/>
            <p:cNvSpPr>
              <a:spLocks/>
            </p:cNvSpPr>
            <p:nvPr/>
          </p:nvSpPr>
          <p:spPr bwMode="auto">
            <a:xfrm>
              <a:off x="3943" y="1394"/>
              <a:ext cx="54" cy="2609"/>
            </a:xfrm>
            <a:custGeom>
              <a:avLst/>
              <a:gdLst>
                <a:gd name="T0" fmla="*/ 0 w 54"/>
                <a:gd name="T1" fmla="*/ 2609 h 2609"/>
                <a:gd name="T2" fmla="*/ 0 w 54"/>
                <a:gd name="T3" fmla="*/ 27 h 2609"/>
                <a:gd name="T4" fmla="*/ 54 w 54"/>
                <a:gd name="T5" fmla="*/ 0 h 2609"/>
                <a:gd name="T6" fmla="*/ 54 w 54"/>
                <a:gd name="T7" fmla="*/ 2582 h 2609"/>
                <a:gd name="T8" fmla="*/ 0 w 54"/>
                <a:gd name="T9" fmla="*/ 2609 h 26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609"/>
                <a:gd name="T17" fmla="*/ 54 w 54"/>
                <a:gd name="T18" fmla="*/ 2609 h 26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609">
                  <a:moveTo>
                    <a:pt x="0" y="2609"/>
                  </a:moveTo>
                  <a:lnTo>
                    <a:pt x="0" y="27"/>
                  </a:lnTo>
                  <a:lnTo>
                    <a:pt x="54" y="0"/>
                  </a:lnTo>
                  <a:lnTo>
                    <a:pt x="54" y="2582"/>
                  </a:lnTo>
                  <a:lnTo>
                    <a:pt x="0" y="2609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Rectangle 703"/>
            <p:cNvSpPr>
              <a:spLocks noChangeArrowheads="1"/>
            </p:cNvSpPr>
            <p:nvPr/>
          </p:nvSpPr>
          <p:spPr bwMode="auto">
            <a:xfrm>
              <a:off x="3820" y="1421"/>
              <a:ext cx="123" cy="2582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33" name="Freeform 704"/>
            <p:cNvSpPr>
              <a:spLocks/>
            </p:cNvSpPr>
            <p:nvPr/>
          </p:nvSpPr>
          <p:spPr bwMode="auto">
            <a:xfrm>
              <a:off x="3820" y="1394"/>
              <a:ext cx="177" cy="27"/>
            </a:xfrm>
            <a:custGeom>
              <a:avLst/>
              <a:gdLst>
                <a:gd name="T0" fmla="*/ 123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23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23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23" y="27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4" name="Freeform 705"/>
            <p:cNvSpPr>
              <a:spLocks/>
            </p:cNvSpPr>
            <p:nvPr/>
          </p:nvSpPr>
          <p:spPr bwMode="auto">
            <a:xfrm>
              <a:off x="4079" y="1038"/>
              <a:ext cx="41" cy="2965"/>
            </a:xfrm>
            <a:custGeom>
              <a:avLst/>
              <a:gdLst>
                <a:gd name="T0" fmla="*/ 0 w 41"/>
                <a:gd name="T1" fmla="*/ 2965 h 2965"/>
                <a:gd name="T2" fmla="*/ 0 w 41"/>
                <a:gd name="T3" fmla="*/ 28 h 2965"/>
                <a:gd name="T4" fmla="*/ 41 w 41"/>
                <a:gd name="T5" fmla="*/ 0 h 2965"/>
                <a:gd name="T6" fmla="*/ 41 w 41"/>
                <a:gd name="T7" fmla="*/ 2938 h 2965"/>
                <a:gd name="T8" fmla="*/ 0 w 41"/>
                <a:gd name="T9" fmla="*/ 2965 h 2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965"/>
                <a:gd name="T17" fmla="*/ 41 w 41"/>
                <a:gd name="T18" fmla="*/ 2965 h 2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965">
                  <a:moveTo>
                    <a:pt x="0" y="2965"/>
                  </a:moveTo>
                  <a:lnTo>
                    <a:pt x="0" y="28"/>
                  </a:lnTo>
                  <a:lnTo>
                    <a:pt x="41" y="0"/>
                  </a:lnTo>
                  <a:lnTo>
                    <a:pt x="41" y="2938"/>
                  </a:lnTo>
                  <a:lnTo>
                    <a:pt x="0" y="2965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5" name="Rectangle 706"/>
            <p:cNvSpPr>
              <a:spLocks noChangeArrowheads="1"/>
            </p:cNvSpPr>
            <p:nvPr/>
          </p:nvSpPr>
          <p:spPr bwMode="auto">
            <a:xfrm>
              <a:off x="3943" y="1066"/>
              <a:ext cx="136" cy="2937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36" name="Freeform 707"/>
            <p:cNvSpPr>
              <a:spLocks/>
            </p:cNvSpPr>
            <p:nvPr/>
          </p:nvSpPr>
          <p:spPr bwMode="auto">
            <a:xfrm>
              <a:off x="3943" y="1038"/>
              <a:ext cx="177" cy="28"/>
            </a:xfrm>
            <a:custGeom>
              <a:avLst/>
              <a:gdLst>
                <a:gd name="T0" fmla="*/ 136 w 177"/>
                <a:gd name="T1" fmla="*/ 28 h 28"/>
                <a:gd name="T2" fmla="*/ 177 w 177"/>
                <a:gd name="T3" fmla="*/ 0 h 28"/>
                <a:gd name="T4" fmla="*/ 54 w 177"/>
                <a:gd name="T5" fmla="*/ 0 h 28"/>
                <a:gd name="T6" fmla="*/ 0 w 177"/>
                <a:gd name="T7" fmla="*/ 28 h 28"/>
                <a:gd name="T8" fmla="*/ 136 w 177"/>
                <a:gd name="T9" fmla="*/ 28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8"/>
                <a:gd name="T17" fmla="*/ 177 w 17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8">
                  <a:moveTo>
                    <a:pt x="136" y="28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28"/>
                  </a:lnTo>
                  <a:lnTo>
                    <a:pt x="136" y="28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7" name="Freeform 708"/>
            <p:cNvSpPr>
              <a:spLocks/>
            </p:cNvSpPr>
            <p:nvPr/>
          </p:nvSpPr>
          <p:spPr bwMode="auto">
            <a:xfrm>
              <a:off x="4407" y="1708"/>
              <a:ext cx="54" cy="2295"/>
            </a:xfrm>
            <a:custGeom>
              <a:avLst/>
              <a:gdLst>
                <a:gd name="T0" fmla="*/ 0 w 54"/>
                <a:gd name="T1" fmla="*/ 2295 h 2295"/>
                <a:gd name="T2" fmla="*/ 0 w 54"/>
                <a:gd name="T3" fmla="*/ 27 h 2295"/>
                <a:gd name="T4" fmla="*/ 54 w 54"/>
                <a:gd name="T5" fmla="*/ 0 h 2295"/>
                <a:gd name="T6" fmla="*/ 54 w 54"/>
                <a:gd name="T7" fmla="*/ 2268 h 2295"/>
                <a:gd name="T8" fmla="*/ 0 w 54"/>
                <a:gd name="T9" fmla="*/ 2295 h 22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295"/>
                <a:gd name="T17" fmla="*/ 54 w 54"/>
                <a:gd name="T18" fmla="*/ 2295 h 22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295">
                  <a:moveTo>
                    <a:pt x="0" y="2295"/>
                  </a:moveTo>
                  <a:lnTo>
                    <a:pt x="0" y="27"/>
                  </a:lnTo>
                  <a:lnTo>
                    <a:pt x="54" y="0"/>
                  </a:lnTo>
                  <a:lnTo>
                    <a:pt x="54" y="2268"/>
                  </a:lnTo>
                  <a:lnTo>
                    <a:pt x="0" y="2295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8" name="Rectangle 709"/>
            <p:cNvSpPr>
              <a:spLocks noChangeArrowheads="1"/>
            </p:cNvSpPr>
            <p:nvPr/>
          </p:nvSpPr>
          <p:spPr bwMode="auto">
            <a:xfrm>
              <a:off x="4284" y="1735"/>
              <a:ext cx="123" cy="2268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39" name="Freeform 710"/>
            <p:cNvSpPr>
              <a:spLocks/>
            </p:cNvSpPr>
            <p:nvPr/>
          </p:nvSpPr>
          <p:spPr bwMode="auto">
            <a:xfrm>
              <a:off x="4284" y="1708"/>
              <a:ext cx="177" cy="27"/>
            </a:xfrm>
            <a:custGeom>
              <a:avLst/>
              <a:gdLst>
                <a:gd name="T0" fmla="*/ 123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23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23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23" y="27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0" name="Freeform 711"/>
            <p:cNvSpPr>
              <a:spLocks/>
            </p:cNvSpPr>
            <p:nvPr/>
          </p:nvSpPr>
          <p:spPr bwMode="auto">
            <a:xfrm>
              <a:off x="4543" y="1530"/>
              <a:ext cx="41" cy="2473"/>
            </a:xfrm>
            <a:custGeom>
              <a:avLst/>
              <a:gdLst>
                <a:gd name="T0" fmla="*/ 0 w 41"/>
                <a:gd name="T1" fmla="*/ 2473 h 2473"/>
                <a:gd name="T2" fmla="*/ 0 w 41"/>
                <a:gd name="T3" fmla="*/ 41 h 2473"/>
                <a:gd name="T4" fmla="*/ 41 w 41"/>
                <a:gd name="T5" fmla="*/ 0 h 2473"/>
                <a:gd name="T6" fmla="*/ 41 w 41"/>
                <a:gd name="T7" fmla="*/ 2446 h 2473"/>
                <a:gd name="T8" fmla="*/ 0 w 41"/>
                <a:gd name="T9" fmla="*/ 2473 h 24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473"/>
                <a:gd name="T17" fmla="*/ 41 w 41"/>
                <a:gd name="T18" fmla="*/ 2473 h 24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473">
                  <a:moveTo>
                    <a:pt x="0" y="2473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446"/>
                  </a:lnTo>
                  <a:lnTo>
                    <a:pt x="0" y="2473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1" name="Rectangle 712"/>
            <p:cNvSpPr>
              <a:spLocks noChangeArrowheads="1"/>
            </p:cNvSpPr>
            <p:nvPr/>
          </p:nvSpPr>
          <p:spPr bwMode="auto">
            <a:xfrm>
              <a:off x="4407" y="1571"/>
              <a:ext cx="136" cy="2432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42" name="Freeform 713"/>
            <p:cNvSpPr>
              <a:spLocks/>
            </p:cNvSpPr>
            <p:nvPr/>
          </p:nvSpPr>
          <p:spPr bwMode="auto">
            <a:xfrm>
              <a:off x="4407" y="1530"/>
              <a:ext cx="177" cy="41"/>
            </a:xfrm>
            <a:custGeom>
              <a:avLst/>
              <a:gdLst>
                <a:gd name="T0" fmla="*/ 136 w 177"/>
                <a:gd name="T1" fmla="*/ 41 h 41"/>
                <a:gd name="T2" fmla="*/ 177 w 177"/>
                <a:gd name="T3" fmla="*/ 0 h 41"/>
                <a:gd name="T4" fmla="*/ 54 w 177"/>
                <a:gd name="T5" fmla="*/ 0 h 41"/>
                <a:gd name="T6" fmla="*/ 0 w 177"/>
                <a:gd name="T7" fmla="*/ 41 h 41"/>
                <a:gd name="T8" fmla="*/ 136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36" y="41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41"/>
                  </a:lnTo>
                  <a:lnTo>
                    <a:pt x="136" y="41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3" name="Freeform 714"/>
            <p:cNvSpPr>
              <a:spLocks/>
            </p:cNvSpPr>
            <p:nvPr/>
          </p:nvSpPr>
          <p:spPr bwMode="auto">
            <a:xfrm>
              <a:off x="4680" y="1339"/>
              <a:ext cx="41" cy="2664"/>
            </a:xfrm>
            <a:custGeom>
              <a:avLst/>
              <a:gdLst>
                <a:gd name="T0" fmla="*/ 0 w 41"/>
                <a:gd name="T1" fmla="*/ 2664 h 2664"/>
                <a:gd name="T2" fmla="*/ 0 w 41"/>
                <a:gd name="T3" fmla="*/ 41 h 2664"/>
                <a:gd name="T4" fmla="*/ 41 w 41"/>
                <a:gd name="T5" fmla="*/ 0 h 2664"/>
                <a:gd name="T6" fmla="*/ 41 w 41"/>
                <a:gd name="T7" fmla="*/ 2637 h 2664"/>
                <a:gd name="T8" fmla="*/ 0 w 41"/>
                <a:gd name="T9" fmla="*/ 2664 h 2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664"/>
                <a:gd name="T17" fmla="*/ 41 w 41"/>
                <a:gd name="T18" fmla="*/ 2664 h 26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664">
                  <a:moveTo>
                    <a:pt x="0" y="2664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637"/>
                  </a:lnTo>
                  <a:lnTo>
                    <a:pt x="0" y="2664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4" name="Rectangle 715"/>
            <p:cNvSpPr>
              <a:spLocks noChangeArrowheads="1"/>
            </p:cNvSpPr>
            <p:nvPr/>
          </p:nvSpPr>
          <p:spPr bwMode="auto">
            <a:xfrm>
              <a:off x="4543" y="1380"/>
              <a:ext cx="137" cy="2623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45" name="Freeform 716"/>
            <p:cNvSpPr>
              <a:spLocks/>
            </p:cNvSpPr>
            <p:nvPr/>
          </p:nvSpPr>
          <p:spPr bwMode="auto">
            <a:xfrm>
              <a:off x="4543" y="1339"/>
              <a:ext cx="178" cy="41"/>
            </a:xfrm>
            <a:custGeom>
              <a:avLst/>
              <a:gdLst>
                <a:gd name="T0" fmla="*/ 137 w 178"/>
                <a:gd name="T1" fmla="*/ 41 h 41"/>
                <a:gd name="T2" fmla="*/ 178 w 178"/>
                <a:gd name="T3" fmla="*/ 0 h 41"/>
                <a:gd name="T4" fmla="*/ 41 w 178"/>
                <a:gd name="T5" fmla="*/ 0 h 41"/>
                <a:gd name="T6" fmla="*/ 0 w 178"/>
                <a:gd name="T7" fmla="*/ 41 h 41"/>
                <a:gd name="T8" fmla="*/ 137 w 178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41"/>
                <a:gd name="T17" fmla="*/ 178 w 178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41">
                  <a:moveTo>
                    <a:pt x="137" y="41"/>
                  </a:moveTo>
                  <a:lnTo>
                    <a:pt x="178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37" y="41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6" name="Freeform 717"/>
            <p:cNvSpPr>
              <a:spLocks/>
            </p:cNvSpPr>
            <p:nvPr/>
          </p:nvSpPr>
          <p:spPr bwMode="auto">
            <a:xfrm>
              <a:off x="5007" y="929"/>
              <a:ext cx="41" cy="3074"/>
            </a:xfrm>
            <a:custGeom>
              <a:avLst/>
              <a:gdLst>
                <a:gd name="T0" fmla="*/ 0 w 41"/>
                <a:gd name="T1" fmla="*/ 3074 h 3074"/>
                <a:gd name="T2" fmla="*/ 0 w 41"/>
                <a:gd name="T3" fmla="*/ 27 h 3074"/>
                <a:gd name="T4" fmla="*/ 41 w 41"/>
                <a:gd name="T5" fmla="*/ 0 h 3074"/>
                <a:gd name="T6" fmla="*/ 41 w 41"/>
                <a:gd name="T7" fmla="*/ 3047 h 3074"/>
                <a:gd name="T8" fmla="*/ 0 w 41"/>
                <a:gd name="T9" fmla="*/ 3074 h 30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074"/>
                <a:gd name="T17" fmla="*/ 41 w 41"/>
                <a:gd name="T18" fmla="*/ 3074 h 30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074">
                  <a:moveTo>
                    <a:pt x="0" y="3074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3047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7" name="Rectangle 718"/>
            <p:cNvSpPr>
              <a:spLocks noChangeArrowheads="1"/>
            </p:cNvSpPr>
            <p:nvPr/>
          </p:nvSpPr>
          <p:spPr bwMode="auto">
            <a:xfrm>
              <a:off x="4871" y="956"/>
              <a:ext cx="136" cy="3047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48" name="Freeform 719"/>
            <p:cNvSpPr>
              <a:spLocks/>
            </p:cNvSpPr>
            <p:nvPr/>
          </p:nvSpPr>
          <p:spPr bwMode="auto">
            <a:xfrm>
              <a:off x="4871" y="929"/>
              <a:ext cx="177" cy="27"/>
            </a:xfrm>
            <a:custGeom>
              <a:avLst/>
              <a:gdLst>
                <a:gd name="T0" fmla="*/ 136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36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36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36" y="27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9" name="Freeform 720"/>
            <p:cNvSpPr>
              <a:spLocks/>
            </p:cNvSpPr>
            <p:nvPr/>
          </p:nvSpPr>
          <p:spPr bwMode="auto">
            <a:xfrm>
              <a:off x="5130" y="1025"/>
              <a:ext cx="54" cy="2978"/>
            </a:xfrm>
            <a:custGeom>
              <a:avLst/>
              <a:gdLst>
                <a:gd name="T0" fmla="*/ 0 w 54"/>
                <a:gd name="T1" fmla="*/ 2978 h 2978"/>
                <a:gd name="T2" fmla="*/ 0 w 54"/>
                <a:gd name="T3" fmla="*/ 27 h 2978"/>
                <a:gd name="T4" fmla="*/ 54 w 54"/>
                <a:gd name="T5" fmla="*/ 0 h 2978"/>
                <a:gd name="T6" fmla="*/ 54 w 54"/>
                <a:gd name="T7" fmla="*/ 2951 h 2978"/>
                <a:gd name="T8" fmla="*/ 0 w 54"/>
                <a:gd name="T9" fmla="*/ 2978 h 29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978"/>
                <a:gd name="T17" fmla="*/ 54 w 54"/>
                <a:gd name="T18" fmla="*/ 2978 h 29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978">
                  <a:moveTo>
                    <a:pt x="0" y="2978"/>
                  </a:moveTo>
                  <a:lnTo>
                    <a:pt x="0" y="27"/>
                  </a:lnTo>
                  <a:lnTo>
                    <a:pt x="54" y="0"/>
                  </a:lnTo>
                  <a:lnTo>
                    <a:pt x="54" y="2951"/>
                  </a:lnTo>
                  <a:lnTo>
                    <a:pt x="0" y="2978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0" name="Rectangle 721"/>
            <p:cNvSpPr>
              <a:spLocks noChangeArrowheads="1"/>
            </p:cNvSpPr>
            <p:nvPr/>
          </p:nvSpPr>
          <p:spPr bwMode="auto">
            <a:xfrm>
              <a:off x="5007" y="1052"/>
              <a:ext cx="123" cy="2951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51" name="Freeform 722"/>
            <p:cNvSpPr>
              <a:spLocks/>
            </p:cNvSpPr>
            <p:nvPr/>
          </p:nvSpPr>
          <p:spPr bwMode="auto">
            <a:xfrm>
              <a:off x="5007" y="1025"/>
              <a:ext cx="177" cy="27"/>
            </a:xfrm>
            <a:custGeom>
              <a:avLst/>
              <a:gdLst>
                <a:gd name="T0" fmla="*/ 123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23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23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23" y="27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2" name="Freeform 723"/>
            <p:cNvSpPr>
              <a:spLocks/>
            </p:cNvSpPr>
            <p:nvPr/>
          </p:nvSpPr>
          <p:spPr bwMode="auto">
            <a:xfrm>
              <a:off x="5266" y="847"/>
              <a:ext cx="41" cy="3156"/>
            </a:xfrm>
            <a:custGeom>
              <a:avLst/>
              <a:gdLst>
                <a:gd name="T0" fmla="*/ 0 w 41"/>
                <a:gd name="T1" fmla="*/ 3156 h 3156"/>
                <a:gd name="T2" fmla="*/ 0 w 41"/>
                <a:gd name="T3" fmla="*/ 27 h 3156"/>
                <a:gd name="T4" fmla="*/ 41 w 41"/>
                <a:gd name="T5" fmla="*/ 0 h 3156"/>
                <a:gd name="T6" fmla="*/ 41 w 41"/>
                <a:gd name="T7" fmla="*/ 3129 h 3156"/>
                <a:gd name="T8" fmla="*/ 0 w 41"/>
                <a:gd name="T9" fmla="*/ 3156 h 3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156"/>
                <a:gd name="T17" fmla="*/ 41 w 41"/>
                <a:gd name="T18" fmla="*/ 3156 h 3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156">
                  <a:moveTo>
                    <a:pt x="0" y="3156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3129"/>
                  </a:lnTo>
                  <a:lnTo>
                    <a:pt x="0" y="3156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3" name="Rectangle 724"/>
            <p:cNvSpPr>
              <a:spLocks noChangeArrowheads="1"/>
            </p:cNvSpPr>
            <p:nvPr/>
          </p:nvSpPr>
          <p:spPr bwMode="auto">
            <a:xfrm>
              <a:off x="5130" y="874"/>
              <a:ext cx="136" cy="3129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54" name="Freeform 725"/>
            <p:cNvSpPr>
              <a:spLocks/>
            </p:cNvSpPr>
            <p:nvPr/>
          </p:nvSpPr>
          <p:spPr bwMode="auto">
            <a:xfrm>
              <a:off x="5130" y="847"/>
              <a:ext cx="177" cy="27"/>
            </a:xfrm>
            <a:custGeom>
              <a:avLst/>
              <a:gdLst>
                <a:gd name="T0" fmla="*/ 136 w 177"/>
                <a:gd name="T1" fmla="*/ 27 h 27"/>
                <a:gd name="T2" fmla="*/ 177 w 177"/>
                <a:gd name="T3" fmla="*/ 0 h 27"/>
                <a:gd name="T4" fmla="*/ 54 w 177"/>
                <a:gd name="T5" fmla="*/ 0 h 27"/>
                <a:gd name="T6" fmla="*/ 0 w 177"/>
                <a:gd name="T7" fmla="*/ 27 h 27"/>
                <a:gd name="T8" fmla="*/ 136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36" y="27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36" y="27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5" name="Freeform 726"/>
            <p:cNvSpPr>
              <a:spLocks/>
            </p:cNvSpPr>
            <p:nvPr/>
          </p:nvSpPr>
          <p:spPr bwMode="auto">
            <a:xfrm>
              <a:off x="5594" y="1639"/>
              <a:ext cx="41" cy="2364"/>
            </a:xfrm>
            <a:custGeom>
              <a:avLst/>
              <a:gdLst>
                <a:gd name="T0" fmla="*/ 0 w 41"/>
                <a:gd name="T1" fmla="*/ 2364 h 2364"/>
                <a:gd name="T2" fmla="*/ 0 w 41"/>
                <a:gd name="T3" fmla="*/ 28 h 2364"/>
                <a:gd name="T4" fmla="*/ 41 w 41"/>
                <a:gd name="T5" fmla="*/ 0 h 2364"/>
                <a:gd name="T6" fmla="*/ 41 w 41"/>
                <a:gd name="T7" fmla="*/ 2337 h 2364"/>
                <a:gd name="T8" fmla="*/ 0 w 41"/>
                <a:gd name="T9" fmla="*/ 2364 h 2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364"/>
                <a:gd name="T17" fmla="*/ 41 w 41"/>
                <a:gd name="T18" fmla="*/ 2364 h 23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364">
                  <a:moveTo>
                    <a:pt x="0" y="2364"/>
                  </a:moveTo>
                  <a:lnTo>
                    <a:pt x="0" y="28"/>
                  </a:lnTo>
                  <a:lnTo>
                    <a:pt x="41" y="0"/>
                  </a:lnTo>
                  <a:lnTo>
                    <a:pt x="41" y="2337"/>
                  </a:lnTo>
                  <a:lnTo>
                    <a:pt x="0" y="2364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6" name="Rectangle 727"/>
            <p:cNvSpPr>
              <a:spLocks noChangeArrowheads="1"/>
            </p:cNvSpPr>
            <p:nvPr/>
          </p:nvSpPr>
          <p:spPr bwMode="auto">
            <a:xfrm>
              <a:off x="5471" y="1667"/>
              <a:ext cx="123" cy="2336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57" name="Freeform 728"/>
            <p:cNvSpPr>
              <a:spLocks/>
            </p:cNvSpPr>
            <p:nvPr/>
          </p:nvSpPr>
          <p:spPr bwMode="auto">
            <a:xfrm>
              <a:off x="5471" y="1639"/>
              <a:ext cx="164" cy="28"/>
            </a:xfrm>
            <a:custGeom>
              <a:avLst/>
              <a:gdLst>
                <a:gd name="T0" fmla="*/ 123 w 164"/>
                <a:gd name="T1" fmla="*/ 28 h 28"/>
                <a:gd name="T2" fmla="*/ 164 w 164"/>
                <a:gd name="T3" fmla="*/ 0 h 28"/>
                <a:gd name="T4" fmla="*/ 41 w 164"/>
                <a:gd name="T5" fmla="*/ 0 h 28"/>
                <a:gd name="T6" fmla="*/ 0 w 164"/>
                <a:gd name="T7" fmla="*/ 28 h 28"/>
                <a:gd name="T8" fmla="*/ 123 w 164"/>
                <a:gd name="T9" fmla="*/ 28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28"/>
                <a:gd name="T17" fmla="*/ 164 w 164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28">
                  <a:moveTo>
                    <a:pt x="123" y="28"/>
                  </a:moveTo>
                  <a:lnTo>
                    <a:pt x="164" y="0"/>
                  </a:lnTo>
                  <a:lnTo>
                    <a:pt x="41" y="0"/>
                  </a:lnTo>
                  <a:lnTo>
                    <a:pt x="0" y="28"/>
                  </a:lnTo>
                  <a:lnTo>
                    <a:pt x="123" y="28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8" name="Freeform 729"/>
            <p:cNvSpPr>
              <a:spLocks/>
            </p:cNvSpPr>
            <p:nvPr/>
          </p:nvSpPr>
          <p:spPr bwMode="auto">
            <a:xfrm>
              <a:off x="5730" y="1762"/>
              <a:ext cx="41" cy="2241"/>
            </a:xfrm>
            <a:custGeom>
              <a:avLst/>
              <a:gdLst>
                <a:gd name="T0" fmla="*/ 0 w 41"/>
                <a:gd name="T1" fmla="*/ 2241 h 2241"/>
                <a:gd name="T2" fmla="*/ 0 w 41"/>
                <a:gd name="T3" fmla="*/ 28 h 2241"/>
                <a:gd name="T4" fmla="*/ 41 w 41"/>
                <a:gd name="T5" fmla="*/ 0 h 2241"/>
                <a:gd name="T6" fmla="*/ 41 w 41"/>
                <a:gd name="T7" fmla="*/ 2214 h 2241"/>
                <a:gd name="T8" fmla="*/ 0 w 41"/>
                <a:gd name="T9" fmla="*/ 2241 h 2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241"/>
                <a:gd name="T17" fmla="*/ 41 w 41"/>
                <a:gd name="T18" fmla="*/ 2241 h 2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241">
                  <a:moveTo>
                    <a:pt x="0" y="2241"/>
                  </a:moveTo>
                  <a:lnTo>
                    <a:pt x="0" y="28"/>
                  </a:lnTo>
                  <a:lnTo>
                    <a:pt x="41" y="0"/>
                  </a:lnTo>
                  <a:lnTo>
                    <a:pt x="41" y="2214"/>
                  </a:lnTo>
                  <a:lnTo>
                    <a:pt x="0" y="2241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9" name="Rectangle 730"/>
            <p:cNvSpPr>
              <a:spLocks noChangeArrowheads="1"/>
            </p:cNvSpPr>
            <p:nvPr/>
          </p:nvSpPr>
          <p:spPr bwMode="auto">
            <a:xfrm>
              <a:off x="5594" y="1790"/>
              <a:ext cx="136" cy="2213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60" name="Freeform 731"/>
            <p:cNvSpPr>
              <a:spLocks/>
            </p:cNvSpPr>
            <p:nvPr/>
          </p:nvSpPr>
          <p:spPr bwMode="auto">
            <a:xfrm>
              <a:off x="5594" y="1762"/>
              <a:ext cx="177" cy="28"/>
            </a:xfrm>
            <a:custGeom>
              <a:avLst/>
              <a:gdLst>
                <a:gd name="T0" fmla="*/ 136 w 177"/>
                <a:gd name="T1" fmla="*/ 28 h 28"/>
                <a:gd name="T2" fmla="*/ 177 w 177"/>
                <a:gd name="T3" fmla="*/ 0 h 28"/>
                <a:gd name="T4" fmla="*/ 41 w 177"/>
                <a:gd name="T5" fmla="*/ 0 h 28"/>
                <a:gd name="T6" fmla="*/ 0 w 177"/>
                <a:gd name="T7" fmla="*/ 28 h 28"/>
                <a:gd name="T8" fmla="*/ 136 w 177"/>
                <a:gd name="T9" fmla="*/ 28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8"/>
                <a:gd name="T17" fmla="*/ 177 w 17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8">
                  <a:moveTo>
                    <a:pt x="136" y="28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8"/>
                  </a:lnTo>
                  <a:lnTo>
                    <a:pt x="136" y="28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1" name="Freeform 732"/>
            <p:cNvSpPr>
              <a:spLocks/>
            </p:cNvSpPr>
            <p:nvPr/>
          </p:nvSpPr>
          <p:spPr bwMode="auto">
            <a:xfrm>
              <a:off x="5867" y="1680"/>
              <a:ext cx="41" cy="2323"/>
            </a:xfrm>
            <a:custGeom>
              <a:avLst/>
              <a:gdLst>
                <a:gd name="T0" fmla="*/ 0 w 41"/>
                <a:gd name="T1" fmla="*/ 2323 h 2323"/>
                <a:gd name="T2" fmla="*/ 0 w 41"/>
                <a:gd name="T3" fmla="*/ 41 h 2323"/>
                <a:gd name="T4" fmla="*/ 41 w 41"/>
                <a:gd name="T5" fmla="*/ 0 h 2323"/>
                <a:gd name="T6" fmla="*/ 41 w 41"/>
                <a:gd name="T7" fmla="*/ 2296 h 2323"/>
                <a:gd name="T8" fmla="*/ 0 w 41"/>
                <a:gd name="T9" fmla="*/ 2323 h 23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323"/>
                <a:gd name="T17" fmla="*/ 41 w 41"/>
                <a:gd name="T18" fmla="*/ 2323 h 23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323">
                  <a:moveTo>
                    <a:pt x="0" y="2323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296"/>
                  </a:lnTo>
                  <a:lnTo>
                    <a:pt x="0" y="2323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2" name="Rectangle 733"/>
            <p:cNvSpPr>
              <a:spLocks noChangeArrowheads="1"/>
            </p:cNvSpPr>
            <p:nvPr/>
          </p:nvSpPr>
          <p:spPr bwMode="auto">
            <a:xfrm>
              <a:off x="5730" y="1721"/>
              <a:ext cx="137" cy="2282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63" name="Freeform 734"/>
            <p:cNvSpPr>
              <a:spLocks/>
            </p:cNvSpPr>
            <p:nvPr/>
          </p:nvSpPr>
          <p:spPr bwMode="auto">
            <a:xfrm>
              <a:off x="5730" y="1680"/>
              <a:ext cx="178" cy="41"/>
            </a:xfrm>
            <a:custGeom>
              <a:avLst/>
              <a:gdLst>
                <a:gd name="T0" fmla="*/ 137 w 178"/>
                <a:gd name="T1" fmla="*/ 41 h 41"/>
                <a:gd name="T2" fmla="*/ 178 w 178"/>
                <a:gd name="T3" fmla="*/ 0 h 41"/>
                <a:gd name="T4" fmla="*/ 41 w 178"/>
                <a:gd name="T5" fmla="*/ 0 h 41"/>
                <a:gd name="T6" fmla="*/ 0 w 178"/>
                <a:gd name="T7" fmla="*/ 41 h 41"/>
                <a:gd name="T8" fmla="*/ 137 w 178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41"/>
                <a:gd name="T17" fmla="*/ 178 w 178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41">
                  <a:moveTo>
                    <a:pt x="137" y="41"/>
                  </a:moveTo>
                  <a:lnTo>
                    <a:pt x="178" y="0"/>
                  </a:lnTo>
                  <a:lnTo>
                    <a:pt x="41" y="0"/>
                  </a:lnTo>
                  <a:lnTo>
                    <a:pt x="0" y="41"/>
                  </a:lnTo>
                  <a:lnTo>
                    <a:pt x="137" y="41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4" name="Freeform 735"/>
            <p:cNvSpPr>
              <a:spLocks/>
            </p:cNvSpPr>
            <p:nvPr/>
          </p:nvSpPr>
          <p:spPr bwMode="auto">
            <a:xfrm>
              <a:off x="6194" y="1708"/>
              <a:ext cx="41" cy="2295"/>
            </a:xfrm>
            <a:custGeom>
              <a:avLst/>
              <a:gdLst>
                <a:gd name="T0" fmla="*/ 0 w 41"/>
                <a:gd name="T1" fmla="*/ 2295 h 2295"/>
                <a:gd name="T2" fmla="*/ 0 w 41"/>
                <a:gd name="T3" fmla="*/ 27 h 2295"/>
                <a:gd name="T4" fmla="*/ 41 w 41"/>
                <a:gd name="T5" fmla="*/ 0 h 2295"/>
                <a:gd name="T6" fmla="*/ 41 w 41"/>
                <a:gd name="T7" fmla="*/ 2268 h 2295"/>
                <a:gd name="T8" fmla="*/ 0 w 41"/>
                <a:gd name="T9" fmla="*/ 2295 h 22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295"/>
                <a:gd name="T17" fmla="*/ 41 w 41"/>
                <a:gd name="T18" fmla="*/ 2295 h 22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295">
                  <a:moveTo>
                    <a:pt x="0" y="2295"/>
                  </a:moveTo>
                  <a:lnTo>
                    <a:pt x="0" y="27"/>
                  </a:lnTo>
                  <a:lnTo>
                    <a:pt x="41" y="0"/>
                  </a:lnTo>
                  <a:lnTo>
                    <a:pt x="41" y="2268"/>
                  </a:lnTo>
                  <a:lnTo>
                    <a:pt x="0" y="2295"/>
                  </a:lnTo>
                  <a:close/>
                </a:path>
              </a:pathLst>
            </a:custGeom>
            <a:solidFill>
              <a:srgbClr val="4D4D80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5" name="Rectangle 736"/>
            <p:cNvSpPr>
              <a:spLocks noChangeArrowheads="1"/>
            </p:cNvSpPr>
            <p:nvPr/>
          </p:nvSpPr>
          <p:spPr bwMode="auto">
            <a:xfrm>
              <a:off x="6058" y="1735"/>
              <a:ext cx="136" cy="2268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66" name="Freeform 737"/>
            <p:cNvSpPr>
              <a:spLocks/>
            </p:cNvSpPr>
            <p:nvPr/>
          </p:nvSpPr>
          <p:spPr bwMode="auto">
            <a:xfrm>
              <a:off x="6058" y="1708"/>
              <a:ext cx="177" cy="27"/>
            </a:xfrm>
            <a:custGeom>
              <a:avLst/>
              <a:gdLst>
                <a:gd name="T0" fmla="*/ 136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36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36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36" y="27"/>
                  </a:lnTo>
                  <a:close/>
                </a:path>
              </a:pathLst>
            </a:custGeom>
            <a:solidFill>
              <a:srgbClr val="7373BF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7" name="Freeform 738"/>
            <p:cNvSpPr>
              <a:spLocks/>
            </p:cNvSpPr>
            <p:nvPr/>
          </p:nvSpPr>
          <p:spPr bwMode="auto">
            <a:xfrm>
              <a:off x="6317" y="1353"/>
              <a:ext cx="54" cy="2650"/>
            </a:xfrm>
            <a:custGeom>
              <a:avLst/>
              <a:gdLst>
                <a:gd name="T0" fmla="*/ 0 w 54"/>
                <a:gd name="T1" fmla="*/ 2650 h 2650"/>
                <a:gd name="T2" fmla="*/ 0 w 54"/>
                <a:gd name="T3" fmla="*/ 27 h 2650"/>
                <a:gd name="T4" fmla="*/ 54 w 54"/>
                <a:gd name="T5" fmla="*/ 0 h 2650"/>
                <a:gd name="T6" fmla="*/ 54 w 54"/>
                <a:gd name="T7" fmla="*/ 2623 h 2650"/>
                <a:gd name="T8" fmla="*/ 0 w 54"/>
                <a:gd name="T9" fmla="*/ 2650 h 26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2650"/>
                <a:gd name="T17" fmla="*/ 54 w 54"/>
                <a:gd name="T18" fmla="*/ 2650 h 26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2650">
                  <a:moveTo>
                    <a:pt x="0" y="2650"/>
                  </a:moveTo>
                  <a:lnTo>
                    <a:pt x="0" y="27"/>
                  </a:lnTo>
                  <a:lnTo>
                    <a:pt x="54" y="0"/>
                  </a:lnTo>
                  <a:lnTo>
                    <a:pt x="54" y="2623"/>
                  </a:lnTo>
                  <a:lnTo>
                    <a:pt x="0" y="2650"/>
                  </a:lnTo>
                  <a:close/>
                </a:path>
              </a:pathLst>
            </a:custGeom>
            <a:solidFill>
              <a:srgbClr val="4D1A33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8" name="Rectangle 739"/>
            <p:cNvSpPr>
              <a:spLocks noChangeArrowheads="1"/>
            </p:cNvSpPr>
            <p:nvPr/>
          </p:nvSpPr>
          <p:spPr bwMode="auto">
            <a:xfrm>
              <a:off x="6194" y="1380"/>
              <a:ext cx="123" cy="2623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69" name="Freeform 740"/>
            <p:cNvSpPr>
              <a:spLocks/>
            </p:cNvSpPr>
            <p:nvPr/>
          </p:nvSpPr>
          <p:spPr bwMode="auto">
            <a:xfrm>
              <a:off x="6194" y="1353"/>
              <a:ext cx="177" cy="27"/>
            </a:xfrm>
            <a:custGeom>
              <a:avLst/>
              <a:gdLst>
                <a:gd name="T0" fmla="*/ 123 w 177"/>
                <a:gd name="T1" fmla="*/ 27 h 27"/>
                <a:gd name="T2" fmla="*/ 177 w 177"/>
                <a:gd name="T3" fmla="*/ 0 h 27"/>
                <a:gd name="T4" fmla="*/ 41 w 177"/>
                <a:gd name="T5" fmla="*/ 0 h 27"/>
                <a:gd name="T6" fmla="*/ 0 w 177"/>
                <a:gd name="T7" fmla="*/ 27 h 27"/>
                <a:gd name="T8" fmla="*/ 123 w 177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27"/>
                <a:gd name="T17" fmla="*/ 177 w 17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27">
                  <a:moveTo>
                    <a:pt x="123" y="27"/>
                  </a:moveTo>
                  <a:lnTo>
                    <a:pt x="177" y="0"/>
                  </a:lnTo>
                  <a:lnTo>
                    <a:pt x="41" y="0"/>
                  </a:lnTo>
                  <a:lnTo>
                    <a:pt x="0" y="27"/>
                  </a:lnTo>
                  <a:lnTo>
                    <a:pt x="123" y="27"/>
                  </a:lnTo>
                  <a:close/>
                </a:path>
              </a:pathLst>
            </a:custGeom>
            <a:solidFill>
              <a:srgbClr val="73264D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0" name="Freeform 741"/>
            <p:cNvSpPr>
              <a:spLocks/>
            </p:cNvSpPr>
            <p:nvPr/>
          </p:nvSpPr>
          <p:spPr bwMode="auto">
            <a:xfrm>
              <a:off x="6453" y="1298"/>
              <a:ext cx="41" cy="2705"/>
            </a:xfrm>
            <a:custGeom>
              <a:avLst/>
              <a:gdLst>
                <a:gd name="T0" fmla="*/ 0 w 41"/>
                <a:gd name="T1" fmla="*/ 2705 h 2705"/>
                <a:gd name="T2" fmla="*/ 0 w 41"/>
                <a:gd name="T3" fmla="*/ 41 h 2705"/>
                <a:gd name="T4" fmla="*/ 41 w 41"/>
                <a:gd name="T5" fmla="*/ 0 h 2705"/>
                <a:gd name="T6" fmla="*/ 41 w 41"/>
                <a:gd name="T7" fmla="*/ 2678 h 2705"/>
                <a:gd name="T8" fmla="*/ 0 w 41"/>
                <a:gd name="T9" fmla="*/ 2705 h 27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2705"/>
                <a:gd name="T17" fmla="*/ 41 w 41"/>
                <a:gd name="T18" fmla="*/ 2705 h 27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2705">
                  <a:moveTo>
                    <a:pt x="0" y="2705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41" y="2678"/>
                  </a:lnTo>
                  <a:lnTo>
                    <a:pt x="0" y="2705"/>
                  </a:lnTo>
                  <a:close/>
                </a:path>
              </a:pathLst>
            </a:custGeom>
            <a:solidFill>
              <a:srgbClr val="808066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1" name="Rectangle 742"/>
            <p:cNvSpPr>
              <a:spLocks noChangeArrowheads="1"/>
            </p:cNvSpPr>
            <p:nvPr/>
          </p:nvSpPr>
          <p:spPr bwMode="auto">
            <a:xfrm>
              <a:off x="6317" y="1339"/>
              <a:ext cx="136" cy="2664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72" name="Freeform 743"/>
            <p:cNvSpPr>
              <a:spLocks/>
            </p:cNvSpPr>
            <p:nvPr/>
          </p:nvSpPr>
          <p:spPr bwMode="auto">
            <a:xfrm>
              <a:off x="6317" y="1298"/>
              <a:ext cx="177" cy="41"/>
            </a:xfrm>
            <a:custGeom>
              <a:avLst/>
              <a:gdLst>
                <a:gd name="T0" fmla="*/ 136 w 177"/>
                <a:gd name="T1" fmla="*/ 41 h 41"/>
                <a:gd name="T2" fmla="*/ 177 w 177"/>
                <a:gd name="T3" fmla="*/ 0 h 41"/>
                <a:gd name="T4" fmla="*/ 54 w 177"/>
                <a:gd name="T5" fmla="*/ 0 h 41"/>
                <a:gd name="T6" fmla="*/ 0 w 177"/>
                <a:gd name="T7" fmla="*/ 41 h 41"/>
                <a:gd name="T8" fmla="*/ 136 w 17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41"/>
                <a:gd name="T17" fmla="*/ 177 w 17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41">
                  <a:moveTo>
                    <a:pt x="136" y="41"/>
                  </a:moveTo>
                  <a:lnTo>
                    <a:pt x="177" y="0"/>
                  </a:lnTo>
                  <a:lnTo>
                    <a:pt x="54" y="0"/>
                  </a:lnTo>
                  <a:lnTo>
                    <a:pt x="0" y="41"/>
                  </a:lnTo>
                  <a:lnTo>
                    <a:pt x="136" y="41"/>
                  </a:lnTo>
                  <a:close/>
                </a:path>
              </a:pathLst>
            </a:custGeom>
            <a:solidFill>
              <a:srgbClr val="BFBF99"/>
            </a:solidFill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3" name="Line 744"/>
            <p:cNvSpPr>
              <a:spLocks noChangeShapeType="1"/>
            </p:cNvSpPr>
            <p:nvPr/>
          </p:nvSpPr>
          <p:spPr bwMode="auto">
            <a:xfrm flipV="1">
              <a:off x="1774" y="369"/>
              <a:ext cx="0" cy="366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4" name="Line 745"/>
            <p:cNvSpPr>
              <a:spLocks noChangeShapeType="1"/>
            </p:cNvSpPr>
            <p:nvPr/>
          </p:nvSpPr>
          <p:spPr bwMode="auto">
            <a:xfrm flipH="1">
              <a:off x="1705" y="4030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5" name="Line 746"/>
            <p:cNvSpPr>
              <a:spLocks noChangeShapeType="1"/>
            </p:cNvSpPr>
            <p:nvPr/>
          </p:nvSpPr>
          <p:spPr bwMode="auto">
            <a:xfrm flipH="1">
              <a:off x="1705" y="3416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6" name="Line 747"/>
            <p:cNvSpPr>
              <a:spLocks noChangeShapeType="1"/>
            </p:cNvSpPr>
            <p:nvPr/>
          </p:nvSpPr>
          <p:spPr bwMode="auto">
            <a:xfrm flipH="1">
              <a:off x="1705" y="2814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7" name="Line 748"/>
            <p:cNvSpPr>
              <a:spLocks noChangeShapeType="1"/>
            </p:cNvSpPr>
            <p:nvPr/>
          </p:nvSpPr>
          <p:spPr bwMode="auto">
            <a:xfrm flipH="1">
              <a:off x="1705" y="2200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8" name="Line 749"/>
            <p:cNvSpPr>
              <a:spLocks noChangeShapeType="1"/>
            </p:cNvSpPr>
            <p:nvPr/>
          </p:nvSpPr>
          <p:spPr bwMode="auto">
            <a:xfrm flipH="1">
              <a:off x="1705" y="1598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9" name="Line 750"/>
            <p:cNvSpPr>
              <a:spLocks noChangeShapeType="1"/>
            </p:cNvSpPr>
            <p:nvPr/>
          </p:nvSpPr>
          <p:spPr bwMode="auto">
            <a:xfrm flipH="1">
              <a:off x="1705" y="984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0" name="Line 751"/>
            <p:cNvSpPr>
              <a:spLocks noChangeShapeType="1"/>
            </p:cNvSpPr>
            <p:nvPr/>
          </p:nvSpPr>
          <p:spPr bwMode="auto">
            <a:xfrm flipH="1">
              <a:off x="1705" y="369"/>
              <a:ext cx="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1" name="Rectangle 752"/>
            <p:cNvSpPr>
              <a:spLocks noChangeArrowheads="1"/>
            </p:cNvSpPr>
            <p:nvPr/>
          </p:nvSpPr>
          <p:spPr bwMode="auto">
            <a:xfrm>
              <a:off x="1582" y="3920"/>
              <a:ext cx="10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0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2" name="Rectangle 753"/>
            <p:cNvSpPr>
              <a:spLocks noChangeArrowheads="1"/>
            </p:cNvSpPr>
            <p:nvPr/>
          </p:nvSpPr>
          <p:spPr bwMode="auto">
            <a:xfrm>
              <a:off x="1582" y="3304"/>
              <a:ext cx="10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2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3" name="Rectangle 754"/>
            <p:cNvSpPr>
              <a:spLocks noChangeArrowheads="1"/>
            </p:cNvSpPr>
            <p:nvPr/>
          </p:nvSpPr>
          <p:spPr bwMode="auto">
            <a:xfrm>
              <a:off x="1582" y="2705"/>
              <a:ext cx="10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4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4" name="Rectangle 755"/>
            <p:cNvSpPr>
              <a:spLocks noChangeArrowheads="1"/>
            </p:cNvSpPr>
            <p:nvPr/>
          </p:nvSpPr>
          <p:spPr bwMode="auto">
            <a:xfrm>
              <a:off x="1582" y="2089"/>
              <a:ext cx="10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6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5" name="Rectangle 756"/>
            <p:cNvSpPr>
              <a:spLocks noChangeArrowheads="1"/>
            </p:cNvSpPr>
            <p:nvPr/>
          </p:nvSpPr>
          <p:spPr bwMode="auto">
            <a:xfrm>
              <a:off x="1582" y="1490"/>
              <a:ext cx="10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8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6" name="Rectangle 757"/>
            <p:cNvSpPr>
              <a:spLocks noChangeArrowheads="1"/>
            </p:cNvSpPr>
            <p:nvPr/>
          </p:nvSpPr>
          <p:spPr bwMode="auto">
            <a:xfrm>
              <a:off x="1487" y="874"/>
              <a:ext cx="212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10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7" name="Rectangle 758"/>
            <p:cNvSpPr>
              <a:spLocks noChangeArrowheads="1"/>
            </p:cNvSpPr>
            <p:nvPr/>
          </p:nvSpPr>
          <p:spPr bwMode="auto">
            <a:xfrm>
              <a:off x="1487" y="259"/>
              <a:ext cx="212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12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88" name="Line 759"/>
            <p:cNvSpPr>
              <a:spLocks noChangeShapeType="1"/>
            </p:cNvSpPr>
            <p:nvPr/>
          </p:nvSpPr>
          <p:spPr bwMode="auto">
            <a:xfrm>
              <a:off x="1774" y="4030"/>
              <a:ext cx="47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9" name="Line 760"/>
            <p:cNvSpPr>
              <a:spLocks noChangeShapeType="1"/>
            </p:cNvSpPr>
            <p:nvPr/>
          </p:nvSpPr>
          <p:spPr bwMode="auto">
            <a:xfrm>
              <a:off x="1774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0" name="Line 761"/>
            <p:cNvSpPr>
              <a:spLocks noChangeShapeType="1"/>
            </p:cNvSpPr>
            <p:nvPr/>
          </p:nvSpPr>
          <p:spPr bwMode="auto">
            <a:xfrm>
              <a:off x="2360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1" name="Line 762"/>
            <p:cNvSpPr>
              <a:spLocks noChangeShapeType="1"/>
            </p:cNvSpPr>
            <p:nvPr/>
          </p:nvSpPr>
          <p:spPr bwMode="auto">
            <a:xfrm>
              <a:off x="2961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2" name="Line 763"/>
            <p:cNvSpPr>
              <a:spLocks noChangeShapeType="1"/>
            </p:cNvSpPr>
            <p:nvPr/>
          </p:nvSpPr>
          <p:spPr bwMode="auto">
            <a:xfrm>
              <a:off x="3547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3" name="Line 764"/>
            <p:cNvSpPr>
              <a:spLocks noChangeShapeType="1"/>
            </p:cNvSpPr>
            <p:nvPr/>
          </p:nvSpPr>
          <p:spPr bwMode="auto">
            <a:xfrm>
              <a:off x="4148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4" name="Line 765"/>
            <p:cNvSpPr>
              <a:spLocks noChangeShapeType="1"/>
            </p:cNvSpPr>
            <p:nvPr/>
          </p:nvSpPr>
          <p:spPr bwMode="auto">
            <a:xfrm>
              <a:off x="4734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5" name="Line 766"/>
            <p:cNvSpPr>
              <a:spLocks noChangeShapeType="1"/>
            </p:cNvSpPr>
            <p:nvPr/>
          </p:nvSpPr>
          <p:spPr bwMode="auto">
            <a:xfrm>
              <a:off x="5335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6" name="Line 767"/>
            <p:cNvSpPr>
              <a:spLocks noChangeShapeType="1"/>
            </p:cNvSpPr>
            <p:nvPr/>
          </p:nvSpPr>
          <p:spPr bwMode="auto">
            <a:xfrm>
              <a:off x="5921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7" name="Line 768"/>
            <p:cNvSpPr>
              <a:spLocks noChangeShapeType="1"/>
            </p:cNvSpPr>
            <p:nvPr/>
          </p:nvSpPr>
          <p:spPr bwMode="auto">
            <a:xfrm>
              <a:off x="6521" y="4030"/>
              <a:ext cx="0" cy="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8" name="Rectangle 769"/>
            <p:cNvSpPr>
              <a:spLocks noChangeArrowheads="1"/>
            </p:cNvSpPr>
            <p:nvPr/>
          </p:nvSpPr>
          <p:spPr bwMode="auto">
            <a:xfrm>
              <a:off x="1980" y="4020"/>
              <a:ext cx="360" cy="1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599" name="Rectangle 770"/>
            <p:cNvSpPr>
              <a:spLocks noChangeArrowheads="1"/>
            </p:cNvSpPr>
            <p:nvPr/>
          </p:nvSpPr>
          <p:spPr bwMode="auto">
            <a:xfrm rot="-5400000">
              <a:off x="2008" y="4637"/>
              <a:ext cx="1409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Эгоистичность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0" name="Rectangle 771"/>
            <p:cNvSpPr>
              <a:spLocks noChangeArrowheads="1"/>
            </p:cNvSpPr>
            <p:nvPr/>
          </p:nvSpPr>
          <p:spPr bwMode="auto">
            <a:xfrm rot="-5400000">
              <a:off x="2617" y="4643"/>
              <a:ext cx="140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Агрессивность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1" name="Rectangle 772"/>
            <p:cNvSpPr>
              <a:spLocks noChangeArrowheads="1"/>
            </p:cNvSpPr>
            <p:nvPr/>
          </p:nvSpPr>
          <p:spPr bwMode="auto">
            <a:xfrm rot="-5400000">
              <a:off x="3150" y="4725"/>
              <a:ext cx="144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Подчиняемость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2" name="Rectangle 773"/>
            <p:cNvSpPr>
              <a:spLocks noChangeArrowheads="1"/>
            </p:cNvSpPr>
            <p:nvPr/>
          </p:nvSpPr>
          <p:spPr bwMode="auto">
            <a:xfrm rot="-5400000">
              <a:off x="3546" y="4776"/>
              <a:ext cx="1758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Подозрительность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3" name="Rectangle 774"/>
            <p:cNvSpPr>
              <a:spLocks noChangeArrowheads="1"/>
            </p:cNvSpPr>
            <p:nvPr/>
          </p:nvSpPr>
          <p:spPr bwMode="auto">
            <a:xfrm rot="-5400000">
              <a:off x="4468" y="4528"/>
              <a:ext cx="1260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Зависимость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4" name="Rectangle 775"/>
            <p:cNvSpPr>
              <a:spLocks noChangeArrowheads="1"/>
            </p:cNvSpPr>
            <p:nvPr/>
          </p:nvSpPr>
          <p:spPr bwMode="auto">
            <a:xfrm rot="-5400000">
              <a:off x="5080" y="4520"/>
              <a:ext cx="125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Дружелюбие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5" name="Rectangle 776"/>
            <p:cNvSpPr>
              <a:spLocks noChangeArrowheads="1"/>
            </p:cNvSpPr>
            <p:nvPr/>
          </p:nvSpPr>
          <p:spPr bwMode="auto">
            <a:xfrm>
              <a:off x="7326" y="2473"/>
              <a:ext cx="983" cy="861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6" name="Rectangle 777"/>
            <p:cNvSpPr>
              <a:spLocks noChangeArrowheads="1"/>
            </p:cNvSpPr>
            <p:nvPr/>
          </p:nvSpPr>
          <p:spPr bwMode="auto">
            <a:xfrm>
              <a:off x="7395" y="2582"/>
              <a:ext cx="95" cy="96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7" name="Rectangle 778"/>
            <p:cNvSpPr>
              <a:spLocks noChangeArrowheads="1"/>
            </p:cNvSpPr>
            <p:nvPr/>
          </p:nvSpPr>
          <p:spPr bwMode="auto">
            <a:xfrm>
              <a:off x="7544" y="2515"/>
              <a:ext cx="77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Группа </a:t>
              </a:r>
              <a:r>
                <a:rPr lang="ru-RU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3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8" name="Rectangle 779"/>
            <p:cNvSpPr>
              <a:spLocks noChangeArrowheads="1"/>
            </p:cNvSpPr>
            <p:nvPr/>
          </p:nvSpPr>
          <p:spPr bwMode="auto">
            <a:xfrm>
              <a:off x="7395" y="2869"/>
              <a:ext cx="95" cy="96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09" name="Rectangle 780"/>
            <p:cNvSpPr>
              <a:spLocks noChangeArrowheads="1"/>
            </p:cNvSpPr>
            <p:nvPr/>
          </p:nvSpPr>
          <p:spPr bwMode="auto">
            <a:xfrm>
              <a:off x="7544" y="2800"/>
              <a:ext cx="77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Группа 2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10" name="Rectangle 781"/>
            <p:cNvSpPr>
              <a:spLocks noChangeArrowheads="1"/>
            </p:cNvSpPr>
            <p:nvPr/>
          </p:nvSpPr>
          <p:spPr bwMode="auto">
            <a:xfrm>
              <a:off x="7395" y="3156"/>
              <a:ext cx="95" cy="96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11" name="Rectangle 782"/>
            <p:cNvSpPr>
              <a:spLocks noChangeArrowheads="1"/>
            </p:cNvSpPr>
            <p:nvPr/>
          </p:nvSpPr>
          <p:spPr bwMode="auto">
            <a:xfrm>
              <a:off x="7544" y="3088"/>
              <a:ext cx="77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Группа </a:t>
              </a:r>
              <a:r>
                <a:rPr lang="ru-RU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1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12" name="Rectangle 783"/>
            <p:cNvSpPr>
              <a:spLocks noChangeArrowheads="1"/>
            </p:cNvSpPr>
            <p:nvPr/>
          </p:nvSpPr>
          <p:spPr bwMode="auto">
            <a:xfrm>
              <a:off x="68" y="68"/>
              <a:ext cx="8295" cy="6052"/>
            </a:xfrm>
            <a:prstGeom prst="rect">
              <a:avLst/>
            </a:prstGeom>
            <a:noFill/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0613" name="Rectangle 784"/>
            <p:cNvSpPr>
              <a:spLocks noChangeArrowheads="1"/>
            </p:cNvSpPr>
            <p:nvPr/>
          </p:nvSpPr>
          <p:spPr bwMode="auto">
            <a:xfrm rot="-5400000">
              <a:off x="5624" y="4351"/>
              <a:ext cx="1260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Batang"/>
                  <a:cs typeface="Batang"/>
                </a:rPr>
                <a:t>Альтруизм</a:t>
              </a:r>
              <a:endParaRPr lang="ru-RU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20485" name="Text Box 788"/>
          <p:cNvSpPr txBox="1">
            <a:spLocks noChangeArrowheads="1"/>
          </p:cNvSpPr>
          <p:nvPr/>
        </p:nvSpPr>
        <p:spPr bwMode="auto">
          <a:xfrm rot="10800000">
            <a:off x="1403350" y="3640138"/>
            <a:ext cx="3206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ru-RU" sz="900">
                <a:solidFill>
                  <a:srgbClr val="000000"/>
                </a:solidFill>
                <a:latin typeface="Arial" charset="0"/>
                <a:ea typeface="Batang"/>
                <a:cs typeface="Batang"/>
              </a:rPr>
              <a:t>Авторитарность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715375" cy="6169025"/>
          </a:xfrm>
        </p:spPr>
        <p:txBody>
          <a:bodyPr/>
          <a:lstStyle/>
          <a:p>
            <a:pPr marL="0" indent="269875" algn="ctr">
              <a:buFont typeface="Georgia" pitchFamily="18" charset="0"/>
              <a:buNone/>
            </a:pPr>
            <a:r>
              <a:rPr lang="ru-RU" sz="2400" b="1" smtClean="0">
                <a:latin typeface="Times New Roman" pitchFamily="18" charset="0"/>
              </a:rPr>
              <a:t>Основные выводы исследования:</a:t>
            </a:r>
          </a:p>
          <a:p>
            <a:pPr marL="0" indent="269875" algn="ctr">
              <a:buFont typeface="Georgia" pitchFamily="18" charset="0"/>
              <a:buNone/>
            </a:pPr>
            <a:endParaRPr lang="ru-RU" sz="2400" b="1" smtClean="0">
              <a:latin typeface="Times New Roman" pitchFamily="18" charset="0"/>
            </a:endParaRPr>
          </a:p>
        </p:txBody>
      </p:sp>
      <p:sp>
        <p:nvSpPr>
          <p:cNvPr id="21506" name="Содержимое 2"/>
          <p:cNvSpPr>
            <a:spLocks/>
          </p:cNvSpPr>
          <p:nvPr/>
        </p:nvSpPr>
        <p:spPr bwMode="auto">
          <a:xfrm>
            <a:off x="250825" y="908050"/>
            <a:ext cx="871537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69875" algn="just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/>
              <a:t>1.Обнаружены значимые различия  в доверительности общения у супругов с различной удовлетворенностью браком как в оценках доверительности общения самого супруга, так и в представлениях о степени доверительности общения со стороны партнера. То есть в семьях, которые оценивают свой брак как благополучный, значимо выше выражен доверительный характер общения, по сравнению с супругами, которые оценили свои отношения как неудовлетворительные.</a:t>
            </a:r>
          </a:p>
          <a:p>
            <a:pPr indent="269875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</a:pPr>
            <a:r>
              <a:rPr lang="ru-RU"/>
              <a:t>2. По шкале «Взаимопонимание между супругами» были выявлены различия по позиции в которой супруг оценивает своего партнера, это говорит о том, что супруги, оценивающие свой брак как благополучный значимо выше оценивают уровень взаимопонимания со стороны своего партнера, чем супруги неудовлетворенные своим браком.</a:t>
            </a:r>
          </a:p>
          <a:p>
            <a:pPr indent="269875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</a:pPr>
            <a:r>
              <a:rPr lang="ru-RU"/>
              <a:t>3. Обнаружены значимые различия в сходстве во взглядов супругов то есть супруги, оценивающие свой брак как благополучный считают, что в их семье присутствует сходство взглядов, и этот показатель значимо выше оценивается, чем у супругов неудовлетворенных своим браком </a:t>
            </a:r>
          </a:p>
          <a:p>
            <a:pPr indent="269875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</a:pPr>
            <a:r>
              <a:rPr lang="ru-RU"/>
              <a:t>4. Обнаружены значимые различия по шкале «Легкость общения», это говорит о том, что легкость общения для супругов удовлетворенных браком  характерно легкое, непринужденное общение, они готовы делится своими радостями и трудностями, в большей степени чем это происходит в семьях с низкой удовлетворенностью браком.</a:t>
            </a:r>
          </a:p>
          <a:p>
            <a:pPr indent="269875"/>
            <a:r>
              <a:rPr lang="ru-RU"/>
              <a:t>5. Обнаружены значимые различия в выраженности типов отношения к окружающим у испытуемых с высоким и  низким уровнем удовлетворенности браком. Значимо выше у испытуемых с низким уровнем удовлетворенности браком выражены такие типы отношения к окружающим как: «Авторитарность», «Эгоистичность», «Подозрительность»</a:t>
            </a:r>
            <a:r>
              <a:rPr lang="ru-RU" altLang="ko-KR" i="1">
                <a:solidFill>
                  <a:schemeClr val="tx1"/>
                </a:solidFill>
                <a:cs typeface="HY그래픽M"/>
              </a:rPr>
              <a:t> </a:t>
            </a:r>
            <a:r>
              <a:rPr lang="ru-RU" i="1"/>
              <a:t>.</a:t>
            </a:r>
            <a:r>
              <a:rPr lang="ru-RU"/>
              <a:t> </a:t>
            </a:r>
          </a:p>
          <a:p>
            <a:pPr indent="269875"/>
            <a:r>
              <a:rPr lang="ru-RU" altLang="ko-KR">
                <a:cs typeface="HY그래픽M"/>
              </a:rPr>
              <a:t>6. Значимо ниже у супругов удовлетворенных браком выражены показатели  по шкалам «Альтруизм» </a:t>
            </a:r>
            <a:r>
              <a:rPr lang="ru-RU" i="1">
                <a:solidFill>
                  <a:schemeClr val="tx1"/>
                </a:solidFill>
              </a:rPr>
              <a:t>(</a:t>
            </a:r>
            <a:r>
              <a:rPr lang="ru-RU" altLang="ko-KR">
                <a:cs typeface="HY그래픽M"/>
              </a:rPr>
              <a:t>и «Агрессивность». Это означает, что супруги с низким уровнем удовлетворенности браком в большей степени проявляют агрессию, во взаимоотношениях, чем испытуемые с высоким уровнем, в отношениях с окружающими они не всегда основываются на альтруистических эмоциональных решениях, а склонны рационально подходить к происходящему.</a:t>
            </a:r>
            <a:endParaRPr lang="ru-RU"/>
          </a:p>
          <a:p>
            <a:pPr indent="269875"/>
            <a:endParaRPr lang="ru-RU" altLang="ko-KR">
              <a:cs typeface="HY그래픽M"/>
            </a:endParaRPr>
          </a:p>
          <a:p>
            <a:pPr indent="269875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1350</TotalTime>
  <Words>989</Words>
  <Application>Microsoft Office PowerPoint</Application>
  <PresentationFormat>Экран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Исследование особенностей межличностного общения в семьях с различной удовлетворенностью браком  Опросник «Общение в семье» (Алешина и др.).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RePack by Diakov</cp:lastModifiedBy>
  <cp:revision>112</cp:revision>
  <dcterms:created xsi:type="dcterms:W3CDTF">2010-06-17T22:25:25Z</dcterms:created>
  <dcterms:modified xsi:type="dcterms:W3CDTF">2023-10-20T16:47:35Z</dcterms:modified>
</cp:coreProperties>
</file>